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0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1" r:id="rId15"/>
    <p:sldId id="293" r:id="rId16"/>
    <p:sldId id="294" r:id="rId17"/>
    <p:sldId id="299" r:id="rId18"/>
    <p:sldId id="295" r:id="rId19"/>
    <p:sldId id="301" r:id="rId20"/>
    <p:sldId id="296" r:id="rId21"/>
    <p:sldId id="300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0" r:id="rId38"/>
    <p:sldId id="26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5E3"/>
    <a:srgbClr val="B9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7" autoAdjust="0"/>
  </p:normalViewPr>
  <p:slideViewPr>
    <p:cSldViewPr>
      <p:cViewPr>
        <p:scale>
          <a:sx n="78" d="100"/>
          <a:sy n="78" d="100"/>
        </p:scale>
        <p:origin x="-1574" y="-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CC1EE-2E8D-4159-8EE5-4192AF48284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E2C2B-C824-4353-A02E-BA4FD3C3E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8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2C2B-C824-4353-A02E-BA4FD3C3E9A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1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2C2B-C824-4353-A02E-BA4FD3C3E9A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80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2C2B-C824-4353-A02E-BA4FD3C3E9A0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8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EA9E-4EF6-4BF7-AD65-89CCF3066AF1}" type="datetime1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022E-2C17-40C9-9931-C2648E14A502}" type="datetime1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4008-100E-4CA1-81F4-594EEE00A71F}" type="datetime1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8606-38C9-47F8-BF47-95B2F32572E3}" type="datetime1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2C62-FD99-440C-8B15-EE2C45FDCD17}" type="datetime1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CD77-42FF-4B3F-B8E2-C351CD150048}" type="datetime1">
              <a:rPr lang="ru-RU" smtClean="0"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4D33-7132-4FBA-8796-1FDB41C46BB8}" type="datetime1">
              <a:rPr lang="ru-RU" smtClean="0"/>
              <a:t>02.04.2015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4D76-A74A-40DF-9B93-ADAA9B7D6D27}" type="datetime1">
              <a:rPr lang="ru-RU" smtClean="0"/>
              <a:t>02.04.2015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61EE-2E3A-4FA1-B736-9C6D0F1E2AEE}" type="datetime1">
              <a:rPr lang="ru-RU" smtClean="0"/>
              <a:t>02.04.2015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6C30-1A6C-48D4-8CA0-66FB9396F744}" type="datetime1">
              <a:rPr lang="ru-RU" smtClean="0"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7D45-12A6-453A-8EBF-58A101B6F947}" type="datetime1">
              <a:rPr lang="ru-RU" smtClean="0"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17B3DF4-E9A6-4E5E-AE5E-B6E1FE05A720}" type="datetime1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images.yandex.ru/yandsearch?img_url=http://blog.yarcenter.ru/media/Alex10/Alex10_01/01160tsr.jpg&amp;iorient=&amp;ih=&amp;nojs=1&amp;icolor=&amp;site=&amp;text=%D0%BA%D0%B0%D1%80%D1%82%D0%B8%D0%BD%D0%BA%D0%B8%20%D1%82%D0%B5%D1%85%D0%BD%D0%B8%D1%87%D0%B5%D1%81%D0%BA%D0%B8%D1%85%20%D1%81%D1%80%D0%B5%D0%B4%D1%81%D1%82%D0%B2%20%D1%80%D0%B5%D0%B0%D0%B1%D0%B8%D0%BB%D0%B8%D1%82%D0%B0%D1%86%D0%B8%D0%B8&amp;iw=&amp;wp=&amp;pos=1&amp;recent=&amp;type=&amp;isize=&amp;rpt=simage&amp;itype=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http://brandportal.coloplast.com/Image/Products/Descriptive/Ostomy%20Care%20-%20descriptive/SenSura%20-%20descriptive/CPOC_SenSura_1piece_open_convex_light_descriptive_001.tif?profile=sys_landscapesmall" TargetMode="Externa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19.jpeg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300241" y="6302329"/>
            <a:ext cx="25923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760" tIns="47880" rIns="95760" bIns="4788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425"/>
              </a:spcBef>
              <a:buClrTx/>
              <a:buFontTx/>
              <a:buNone/>
            </a:pPr>
            <a:r>
              <a:rPr lang="ru-RU" sz="1700" dirty="0">
                <a:solidFill>
                  <a:srgbClr val="7F7F7F"/>
                </a:solidFill>
                <a:cs typeface="Arial" pitchFamily="34" charset="0"/>
              </a:rPr>
              <a:t>Москва </a:t>
            </a:r>
            <a:r>
              <a:rPr lang="ru-RU" sz="1700" dirty="0" smtClean="0">
                <a:solidFill>
                  <a:srgbClr val="7F7F7F"/>
                </a:solidFill>
                <a:cs typeface="Arial" pitchFamily="34" charset="0"/>
              </a:rPr>
              <a:t>02.04.2015г</a:t>
            </a:r>
            <a:r>
              <a:rPr lang="ru-RU" sz="1700" dirty="0">
                <a:solidFill>
                  <a:srgbClr val="7F7F7F"/>
                </a:solidFill>
                <a:latin typeface="Helios"/>
              </a:rPr>
              <a:t>.</a:t>
            </a: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265238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03648" y="324525"/>
            <a:ext cx="748898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ФЕДЕРАЛЬНОЕ ГОСУДАРСТВЕННОЕ БЮДЖЕТНОЕ УЧРЕЖДЕНИЕ</a:t>
            </a: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«ФЕДЕРАЛЬНОЕ БЮРО МЕДИКО-СОЦИАЛЬНОЙ ЭКСПЕРТИЗЫ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»</a:t>
            </a:r>
          </a:p>
          <a:p>
            <a:pPr algn="ctr">
              <a:defRPr/>
            </a:pPr>
            <a:r>
              <a:rPr lang="ru-RU" sz="1400" cap="all" dirty="0" smtClean="0">
                <a:solidFill>
                  <a:schemeClr val="bg1"/>
                </a:solidFill>
                <a:latin typeface="Calibri" pitchFamily="34" charset="0"/>
              </a:rPr>
              <a:t>Министерства труда и социальной защиты российской федерации</a:t>
            </a:r>
            <a:endParaRPr lang="ru-RU" sz="1400" cap="all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3" y="3883159"/>
            <a:ext cx="3707904" cy="2579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07940" y="2143115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ВОПРОСЫ СОВЕРШЕНСТВОВАНИЯ НОРМАТИВНО-ПРАВОВОГО РЕГУЛИРОВАНИЯ В ОБЛАСТИ ФОРМИРОВАНИЯ ИПР И ОБЕСПЕЧЕНИЯ ИНВАЛИДОВ ТСР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811713" y="4077072"/>
            <a:ext cx="3960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Андреева Ольга Сергеевна</a:t>
            </a:r>
          </a:p>
          <a:p>
            <a:pPr algn="ctr"/>
            <a:r>
              <a:rPr lang="ru-RU" sz="2000" dirty="0">
                <a:latin typeface="Calibri" pitchFamily="34" charset="0"/>
                <a:cs typeface="Calibri" pitchFamily="34" charset="0"/>
              </a:rPr>
              <a:t>п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рофессор, зав. отделом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132857"/>
            <a:ext cx="7408333" cy="2952328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В статью 11.1 вносится дополнение, что обеспечение инвалидов ТСР осуществляется в соответствии с Перечнем </a:t>
            </a:r>
            <a:r>
              <a:rPr lang="ru-RU" sz="3200" b="1" i="1" dirty="0">
                <a:solidFill>
                  <a:srgbClr val="FF0000"/>
                </a:solidFill>
              </a:rPr>
              <a:t>медицинских</a:t>
            </a:r>
            <a:r>
              <a:rPr lang="ru-RU" sz="3200" i="1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показаний   </a:t>
            </a:r>
            <a:r>
              <a:rPr lang="ru-RU" sz="3200" dirty="0" smtClean="0">
                <a:solidFill>
                  <a:schemeClr val="tx1"/>
                </a:solidFill>
              </a:rPr>
              <a:t>противопоказаний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Ст.11.1 Федеральный </a:t>
            </a:r>
            <a:r>
              <a:rPr lang="ru-RU" sz="2800" b="1" dirty="0">
                <a:solidFill>
                  <a:schemeClr val="bg1"/>
                </a:solidFill>
              </a:rPr>
              <a:t>закон от 24.11.1995 № 181-ФЗ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"О </a:t>
            </a:r>
            <a:r>
              <a:rPr lang="ru-RU" sz="2000" b="1" dirty="0" smtClean="0">
                <a:solidFill>
                  <a:schemeClr val="tx1"/>
                </a:solidFill>
              </a:rPr>
              <a:t>занятости </a:t>
            </a:r>
            <a:r>
              <a:rPr lang="ru-RU" sz="2000" b="1" dirty="0">
                <a:solidFill>
                  <a:schemeClr val="tx1"/>
                </a:solidFill>
              </a:rPr>
              <a:t>населения в Российской </a:t>
            </a:r>
            <a:r>
              <a:rPr lang="ru-RU" sz="2000" b="1" dirty="0" smtClean="0">
                <a:solidFill>
                  <a:schemeClr val="tx1"/>
                </a:solidFill>
              </a:rPr>
              <a:t>Федерации</a:t>
            </a:r>
            <a:r>
              <a:rPr lang="ru-RU" sz="2000" dirty="0" smtClean="0">
                <a:solidFill>
                  <a:schemeClr val="tx1"/>
                </a:solidFill>
              </a:rPr>
              <a:t>«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"Основы законодательства Российской Федерации о </a:t>
            </a:r>
            <a:r>
              <a:rPr lang="ru-RU" sz="2000" b="1" dirty="0" smtClean="0">
                <a:solidFill>
                  <a:schemeClr val="tx1"/>
                </a:solidFill>
              </a:rPr>
              <a:t>культуре«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"Об учреждениях и органах, исполняющих </a:t>
            </a:r>
            <a:r>
              <a:rPr lang="ru-RU" sz="2000" b="1" dirty="0" smtClean="0">
                <a:solidFill>
                  <a:schemeClr val="tx1"/>
                </a:solidFill>
              </a:rPr>
              <a:t>уголовные </a:t>
            </a:r>
            <a:r>
              <a:rPr lang="ru-RU" sz="2000" b="1" dirty="0">
                <a:solidFill>
                  <a:schemeClr val="tx1"/>
                </a:solidFill>
              </a:rPr>
              <a:t>наказания в виде лишения свободы"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"</a:t>
            </a:r>
            <a:r>
              <a:rPr lang="ru-RU" sz="2000" b="1" dirty="0">
                <a:solidFill>
                  <a:schemeClr val="tx1"/>
                </a:solidFill>
              </a:rPr>
              <a:t>О </a:t>
            </a:r>
            <a:r>
              <a:rPr lang="ru-RU" sz="2000" b="1" dirty="0" smtClean="0">
                <a:solidFill>
                  <a:schemeClr val="tx1"/>
                </a:solidFill>
              </a:rPr>
              <a:t>библиотечном </a:t>
            </a:r>
            <a:r>
              <a:rPr lang="ru-RU" sz="2000" b="1" dirty="0">
                <a:solidFill>
                  <a:schemeClr val="tx1"/>
                </a:solidFill>
              </a:rPr>
              <a:t>деле</a:t>
            </a:r>
            <a:r>
              <a:rPr lang="ru-RU" sz="2000" dirty="0">
                <a:solidFill>
                  <a:schemeClr val="tx1"/>
                </a:solidFill>
              </a:rPr>
              <a:t>"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"</a:t>
            </a:r>
            <a:r>
              <a:rPr lang="ru-RU" sz="2000" b="1" dirty="0">
                <a:solidFill>
                  <a:schemeClr val="tx1"/>
                </a:solidFill>
              </a:rPr>
              <a:t>О социальной защите инвалидов в </a:t>
            </a:r>
            <a:r>
              <a:rPr lang="ru-RU" sz="2000" b="1" dirty="0" smtClean="0">
                <a:solidFill>
                  <a:schemeClr val="tx1"/>
                </a:solidFill>
              </a:rPr>
              <a:t>РФ"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"</a:t>
            </a:r>
            <a:r>
              <a:rPr lang="ru-RU" sz="2000" b="1" dirty="0">
                <a:solidFill>
                  <a:schemeClr val="tx1"/>
                </a:solidFill>
              </a:rPr>
              <a:t>О Музейном фонде </a:t>
            </a:r>
            <a:r>
              <a:rPr lang="ru-RU" sz="2000" b="1" dirty="0" smtClean="0">
                <a:solidFill>
                  <a:schemeClr val="tx1"/>
                </a:solidFill>
              </a:rPr>
              <a:t>РФ </a:t>
            </a:r>
            <a:r>
              <a:rPr lang="ru-RU" sz="2000" b="1" dirty="0">
                <a:solidFill>
                  <a:schemeClr val="tx1"/>
                </a:solidFill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</a:rPr>
              <a:t>музеях </a:t>
            </a:r>
            <a:r>
              <a:rPr lang="ru-RU" sz="2000" b="1" dirty="0">
                <a:solidFill>
                  <a:schemeClr val="tx1"/>
                </a:solidFill>
              </a:rPr>
              <a:t>в </a:t>
            </a:r>
            <a:r>
              <a:rPr lang="ru-RU" sz="2000" b="1" dirty="0" smtClean="0">
                <a:solidFill>
                  <a:schemeClr val="tx1"/>
                </a:solidFill>
              </a:rPr>
              <a:t>РФ« 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Уголовно-исполнительный  кодекс  РФ  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Кодекс  </a:t>
            </a:r>
            <a:r>
              <a:rPr lang="ru-RU" sz="2000" b="1" dirty="0">
                <a:solidFill>
                  <a:schemeClr val="tx1"/>
                </a:solidFill>
              </a:rPr>
              <a:t>внутреннего водного транспорта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РФ 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Кодекс  РФ </a:t>
            </a:r>
            <a:r>
              <a:rPr lang="ru-RU" sz="2000" b="1" dirty="0">
                <a:solidFill>
                  <a:schemeClr val="tx1"/>
                </a:solidFill>
              </a:rPr>
              <a:t>об административных </a:t>
            </a:r>
            <a:r>
              <a:rPr lang="ru-RU" sz="2000" b="1" dirty="0" smtClean="0">
                <a:solidFill>
                  <a:schemeClr val="tx1"/>
                </a:solidFill>
              </a:rPr>
              <a:t>правонарушениях  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ФЗ "О </a:t>
            </a:r>
            <a:r>
              <a:rPr lang="ru-RU" sz="2000" b="1" dirty="0">
                <a:solidFill>
                  <a:schemeClr val="tx1"/>
                </a:solidFill>
              </a:rPr>
              <a:t>железнодорожном транспорте в </a:t>
            </a:r>
            <a:r>
              <a:rPr lang="ru-RU" sz="2000" b="1" dirty="0" smtClean="0">
                <a:solidFill>
                  <a:schemeClr val="tx1"/>
                </a:solidFill>
              </a:rPr>
              <a:t> РФ "   и др.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ФЗ от 01.12.2014 № </a:t>
            </a:r>
            <a:r>
              <a:rPr lang="ru-RU" sz="2400" b="1" dirty="0">
                <a:solidFill>
                  <a:schemeClr val="bg1"/>
                </a:solidFill>
              </a:rPr>
              <a:t>419-ФЗ </a:t>
            </a:r>
          </a:p>
        </p:txBody>
      </p:sp>
    </p:spTree>
    <p:extLst>
      <p:ext uri="{BB962C8B-B14F-4D97-AF65-F5344CB8AC3E}">
        <p14:creationId xmlns:p14="http://schemas.microsoft.com/office/powerpoint/2010/main" val="27149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Статья </a:t>
            </a:r>
            <a:r>
              <a:rPr lang="ru-RU" b="1" dirty="0" smtClean="0">
                <a:solidFill>
                  <a:srgbClr val="FF0000"/>
                </a:solidFill>
              </a:rPr>
              <a:t>2,  п.8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Лечение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комплекс медицинских вмешательств, выполняемых по назначению медицинского работника, целью которых является устранение или облегчение проявлений заболевания или заболеваний либо состояний пациента, восстановление или улучшение его здоровья, трудоспособности и качества </a:t>
            </a:r>
            <a:r>
              <a:rPr lang="ru-RU" dirty="0" smtClean="0">
                <a:solidFill>
                  <a:schemeClr val="tx1"/>
                </a:solidFill>
              </a:rPr>
              <a:t>жизни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ФЗ от 21.11.2011 № 323-ФЗ «Об основах охраны здоровья граждан в РФ»</a:t>
            </a:r>
          </a:p>
        </p:txBody>
      </p:sp>
    </p:spTree>
    <p:extLst>
      <p:ext uri="{BB962C8B-B14F-4D97-AF65-F5344CB8AC3E}">
        <p14:creationId xmlns:p14="http://schemas.microsoft.com/office/powerpoint/2010/main" val="13406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20889"/>
            <a:ext cx="7408333" cy="252028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Медицинская </a:t>
            </a:r>
            <a:r>
              <a:rPr lang="ru-RU" sz="3600" b="1" i="1" dirty="0">
                <a:solidFill>
                  <a:srgbClr val="FF0000"/>
                </a:solidFill>
              </a:rPr>
              <a:t>реабилитация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–</a:t>
            </a:r>
            <a:r>
              <a:rPr lang="ru-RU" dirty="0" smtClean="0"/>
              <a:t> </a:t>
            </a:r>
            <a:r>
              <a:rPr lang="ru-RU" sz="2600" b="1" dirty="0">
                <a:solidFill>
                  <a:schemeClr val="tx1"/>
                </a:solidFill>
              </a:rPr>
              <a:t>это комплекс мероприятий медицинского и психологического, а также социального </a:t>
            </a:r>
            <a:r>
              <a:rPr lang="ru-RU" sz="2600" b="1" dirty="0" smtClean="0">
                <a:solidFill>
                  <a:schemeClr val="tx1"/>
                </a:solidFill>
              </a:rPr>
              <a:t>характера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ФЗ от 21.11.2011 № 323-ФЗ «Об основах охраны здоровья граждан в РФ</a:t>
            </a:r>
            <a:r>
              <a:rPr lang="ru-RU" sz="2800" b="1" dirty="0" smtClean="0">
                <a:solidFill>
                  <a:schemeClr val="bg1"/>
                </a:solidFill>
              </a:rPr>
              <a:t>» статья 40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ФЗ от 21.11.2011 № 323-ФЗ </a:t>
            </a:r>
            <a:r>
              <a:rPr lang="ru-RU" sz="2000" b="1" dirty="0" smtClean="0">
                <a:solidFill>
                  <a:schemeClr val="tx1"/>
                </a:solidFill>
              </a:rPr>
              <a:t>«Об </a:t>
            </a:r>
            <a:r>
              <a:rPr lang="ru-RU" sz="2000" b="1" dirty="0">
                <a:solidFill>
                  <a:schemeClr val="tx1"/>
                </a:solidFill>
              </a:rPr>
              <a:t>основах охраны здоровья граждан в Российской Федерации</a:t>
            </a:r>
            <a:r>
              <a:rPr lang="ru-RU" sz="2000" b="1" dirty="0" smtClean="0">
                <a:solidFill>
                  <a:schemeClr val="tx1"/>
                </a:solidFill>
              </a:rPr>
              <a:t>»;</a:t>
            </a:r>
            <a:endParaRPr lang="ru-RU" sz="2000" b="1" dirty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Постановление Правительства РФ от15.04. </a:t>
            </a:r>
            <a:r>
              <a:rPr lang="ru-RU" sz="2000" b="1" dirty="0">
                <a:solidFill>
                  <a:srgbClr val="FF0000"/>
                </a:solidFill>
              </a:rPr>
              <a:t>2014 </a:t>
            </a:r>
            <a:r>
              <a:rPr lang="ru-RU" sz="2000" b="1" dirty="0" smtClean="0">
                <a:solidFill>
                  <a:srgbClr val="FF0000"/>
                </a:solidFill>
              </a:rPr>
              <a:t>N 294 </a:t>
            </a:r>
            <a:r>
              <a:rPr lang="ru-RU" sz="2000" b="1" dirty="0" smtClean="0">
                <a:solidFill>
                  <a:schemeClr val="tx1"/>
                </a:solidFill>
              </a:rPr>
              <a:t>«Об утверждении государственной программы РФ «Развитие здравоохранения»;  </a:t>
            </a:r>
          </a:p>
          <a:p>
            <a:pPr algn="just"/>
            <a:r>
              <a:rPr lang="ru-RU" sz="1800" b="1" dirty="0" smtClean="0">
                <a:solidFill>
                  <a:srgbClr val="FF0000"/>
                </a:solidFill>
              </a:rPr>
              <a:t>Приказ Минздрава РФ от 29.12.2012 № 1705н </a:t>
            </a:r>
            <a:r>
              <a:rPr lang="ru-RU" sz="1800" b="1" dirty="0" smtClean="0">
                <a:solidFill>
                  <a:schemeClr val="tx1"/>
                </a:solidFill>
              </a:rPr>
              <a:t>«О порядке  организации медицинской реабилитации»; 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Постановление Правительства РФ от 28.11.2014 № 1273 </a:t>
            </a:r>
            <a:r>
              <a:rPr lang="ru-RU" sz="1800" b="1" dirty="0" smtClean="0">
                <a:solidFill>
                  <a:schemeClr val="tx1"/>
                </a:solidFill>
              </a:rPr>
              <a:t>«О Программе государственных гарантий бесплатного оказания гражданам медицинской помощи на 2015г. и на плановый период 2016 и 2017 годов»; 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ГОСТ Р </a:t>
            </a:r>
            <a:r>
              <a:rPr lang="ru-RU" sz="1800" b="1" dirty="0" smtClean="0">
                <a:solidFill>
                  <a:srgbClr val="FF0000"/>
                </a:solidFill>
              </a:rPr>
              <a:t>52877-2007 </a:t>
            </a:r>
            <a:r>
              <a:rPr lang="ru-RU" sz="1800" b="1" dirty="0" smtClean="0">
                <a:solidFill>
                  <a:schemeClr val="tx1"/>
                </a:solidFill>
              </a:rPr>
              <a:t>Национальный стандарт РФ «Услуги по медицинской реабилитации инвалидов. Основные положения»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 </a:t>
            </a:r>
            <a:endParaRPr lang="ru-RU" sz="1800" dirty="0"/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dirty="0"/>
              <a:t>Медицинская реабилитация, правовые основы</a:t>
            </a:r>
          </a:p>
        </p:txBody>
      </p:sp>
    </p:spTree>
    <p:extLst>
      <p:ext uri="{BB962C8B-B14F-4D97-AF65-F5344CB8AC3E}">
        <p14:creationId xmlns:p14="http://schemas.microsoft.com/office/powerpoint/2010/main" val="15188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Оценка </a:t>
            </a:r>
            <a:r>
              <a:rPr lang="ru-RU" b="1" dirty="0">
                <a:solidFill>
                  <a:srgbClr val="FF0000"/>
                </a:solidFill>
              </a:rPr>
              <a:t>клинического состояния пациента</a:t>
            </a:r>
            <a:r>
              <a:rPr lang="ru-RU" dirty="0">
                <a:solidFill>
                  <a:schemeClr val="tx1"/>
                </a:solidFill>
              </a:rPr>
              <a:t>, его функциональных резервов, состояния высших психических функций и эмоциональной сферы, ограничения активности и участия больного, факторов окружающей </a:t>
            </a:r>
            <a:r>
              <a:rPr lang="ru-RU" dirty="0" smtClean="0">
                <a:solidFill>
                  <a:schemeClr val="tx1"/>
                </a:solidFill>
              </a:rPr>
              <a:t>среды;</a:t>
            </a:r>
            <a:endParaRPr lang="ru-RU" dirty="0">
              <a:solidFill>
                <a:schemeClr val="tx1"/>
              </a:solidFill>
            </a:endParaRPr>
          </a:p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Формирование </a:t>
            </a:r>
            <a:r>
              <a:rPr lang="ru-RU" b="1" dirty="0">
                <a:solidFill>
                  <a:srgbClr val="FF0000"/>
                </a:solidFill>
              </a:rPr>
              <a:t>программы медицинской реабилитации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Комплексное </a:t>
            </a:r>
            <a:r>
              <a:rPr lang="ru-RU" b="1" dirty="0">
                <a:solidFill>
                  <a:srgbClr val="FF0000"/>
                </a:solidFill>
              </a:rPr>
              <a:t>применение лекарственной и немедикаментозной  терапии </a:t>
            </a:r>
            <a:r>
              <a:rPr lang="ru-RU" dirty="0">
                <a:solidFill>
                  <a:schemeClr val="tx1"/>
                </a:solidFill>
              </a:rPr>
              <a:t>(технологий физиотерапии, лечебной физкультуры, массажа, лечебного и профилактического питания, мануальной терапии, психотерапии, рефлексотерапии и методов с применением природных лечебных факторов);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Оценка </a:t>
            </a:r>
            <a:r>
              <a:rPr lang="ru-RU" b="1" dirty="0">
                <a:solidFill>
                  <a:srgbClr val="FF0000"/>
                </a:solidFill>
              </a:rPr>
              <a:t>эффективности </a:t>
            </a:r>
            <a:r>
              <a:rPr lang="ru-RU" dirty="0">
                <a:solidFill>
                  <a:schemeClr val="tx1"/>
                </a:solidFill>
              </a:rPr>
              <a:t>реабилитационных мероприятий и </a:t>
            </a:r>
            <a:r>
              <a:rPr lang="ru-RU" dirty="0" smtClean="0">
                <a:solidFill>
                  <a:schemeClr val="tx1"/>
                </a:solidFill>
              </a:rPr>
              <a:t>прогноз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МЕДИЦИНСКАЯ РЕАБИЛИТАЦИЯ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684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1 ЭТАП медицинской </a:t>
            </a:r>
            <a:r>
              <a:rPr lang="ru-RU" sz="2000" b="1" dirty="0">
                <a:solidFill>
                  <a:srgbClr val="FF0000"/>
                </a:solidFill>
              </a:rPr>
              <a:t>реабилитации </a:t>
            </a:r>
            <a:r>
              <a:rPr lang="ru-RU" sz="2000" dirty="0"/>
              <a:t>осуществляется в </a:t>
            </a:r>
            <a:r>
              <a:rPr lang="ru-RU" sz="2000" b="1" i="1" dirty="0"/>
              <a:t>острый период</a:t>
            </a:r>
            <a:r>
              <a:rPr lang="ru-RU" sz="2000" dirty="0"/>
              <a:t> течения заболевания или травмы в отделениях реанимации и интенсивной </a:t>
            </a:r>
            <a:r>
              <a:rPr lang="ru-RU" sz="2000" dirty="0" smtClean="0"/>
              <a:t>терапии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2 ЭТАП </a:t>
            </a:r>
            <a:r>
              <a:rPr lang="ru-RU" sz="2000" b="1" dirty="0">
                <a:solidFill>
                  <a:srgbClr val="FF0000"/>
                </a:solidFill>
              </a:rPr>
              <a:t>медицинской реабилитации </a:t>
            </a:r>
            <a:r>
              <a:rPr lang="ru-RU" sz="2000" dirty="0"/>
              <a:t>осуществляется </a:t>
            </a:r>
            <a:r>
              <a:rPr lang="ru-RU" sz="2000" b="1" i="1" dirty="0"/>
              <a:t>в ранний восстановительный </a:t>
            </a:r>
            <a:r>
              <a:rPr lang="ru-RU" sz="2000" b="1" i="1" dirty="0" smtClean="0"/>
              <a:t>период, </a:t>
            </a:r>
            <a:r>
              <a:rPr lang="ru-RU" sz="2000" b="1" i="1" dirty="0"/>
              <a:t>поздний реабилитационный период, период остаточных явлений течения заболевания, при хроническом течении заболевания вне обострения </a:t>
            </a:r>
            <a:r>
              <a:rPr lang="ru-RU" sz="2000" dirty="0"/>
              <a:t>в стационарных условиях медицинских организаций (реабилитационных центрах, отделениях реабилитации</a:t>
            </a:r>
            <a:r>
              <a:rPr lang="ru-RU" sz="2000" dirty="0" smtClean="0"/>
              <a:t>) </a:t>
            </a:r>
          </a:p>
          <a:p>
            <a:pPr algn="just"/>
            <a:r>
              <a:rPr lang="ru-RU" sz="1900" b="1" dirty="0" smtClean="0">
                <a:solidFill>
                  <a:srgbClr val="FF0000"/>
                </a:solidFill>
              </a:rPr>
              <a:t>3 ЭТАП </a:t>
            </a:r>
            <a:r>
              <a:rPr lang="ru-RU" sz="2000" b="1" dirty="0">
                <a:solidFill>
                  <a:srgbClr val="FF0000"/>
                </a:solidFill>
              </a:rPr>
              <a:t>медицинской реабилитации </a:t>
            </a:r>
            <a:r>
              <a:rPr lang="ru-RU" sz="2000" dirty="0"/>
              <a:t>осуществляется </a:t>
            </a:r>
            <a:r>
              <a:rPr lang="ru-RU" sz="2000" dirty="0" smtClean="0"/>
              <a:t>при тех же состояниях, что и 2 этап, но только амбулаторно или на дому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ЭТАПЫ МЕДИЦИНСКОЙ РЕАБИЛИТАЦИИ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273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96543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ФЗ от 17.07.1999 № 178-ФЗ </a:t>
            </a:r>
            <a:r>
              <a:rPr lang="ru-RU" sz="7200" b="1" dirty="0" smtClean="0">
                <a:solidFill>
                  <a:schemeClr val="tx1"/>
                </a:solidFill>
              </a:rPr>
              <a:t>«О государственной социальной помощи»;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ФЗ </a:t>
            </a:r>
            <a:r>
              <a:rPr lang="ru-RU" sz="7200" b="1" dirty="0">
                <a:solidFill>
                  <a:srgbClr val="FF0000"/>
                </a:solidFill>
              </a:rPr>
              <a:t>от 21.11.2011 № 323-ФЗ </a:t>
            </a:r>
            <a:r>
              <a:rPr lang="ru-RU" sz="7200" b="1" dirty="0">
                <a:solidFill>
                  <a:schemeClr val="tx1"/>
                </a:solidFill>
              </a:rPr>
              <a:t>«Об основах охраны здоровья граждан в Российской Федерации</a:t>
            </a:r>
            <a:r>
              <a:rPr lang="ru-RU" sz="7200" b="1" dirty="0" smtClean="0">
                <a:solidFill>
                  <a:schemeClr val="tx1"/>
                </a:solidFill>
              </a:rPr>
              <a:t>»; 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Приказ </a:t>
            </a:r>
            <a:r>
              <a:rPr lang="ru-RU" sz="7200" b="1" dirty="0" err="1" smtClean="0">
                <a:solidFill>
                  <a:srgbClr val="FF0000"/>
                </a:solidFill>
              </a:rPr>
              <a:t>Минздравсоцразвития</a:t>
            </a:r>
            <a:r>
              <a:rPr lang="ru-RU" sz="7200" b="1" dirty="0" smtClean="0">
                <a:solidFill>
                  <a:srgbClr val="FF0000"/>
                </a:solidFill>
              </a:rPr>
              <a:t> </a:t>
            </a:r>
            <a:r>
              <a:rPr lang="ru-RU" sz="7200" b="1" dirty="0">
                <a:solidFill>
                  <a:srgbClr val="FF0000"/>
                </a:solidFill>
              </a:rPr>
              <a:t>РФ от 22.11.2004 № 256 </a:t>
            </a:r>
            <a:r>
              <a:rPr lang="ru-RU" sz="7200" b="1" dirty="0">
                <a:solidFill>
                  <a:schemeClr val="tx1"/>
                </a:solidFill>
              </a:rPr>
              <a:t>«О порядке медицинского отбора и направления больных на санаторно-курортное лечение</a:t>
            </a:r>
            <a:r>
              <a:rPr lang="ru-RU" sz="7200" b="1" dirty="0" smtClean="0">
                <a:solidFill>
                  <a:schemeClr val="tx1"/>
                </a:solidFill>
              </a:rPr>
              <a:t>»; 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Приказ </a:t>
            </a:r>
            <a:r>
              <a:rPr lang="ru-RU" sz="7200" b="1" dirty="0" err="1" smtClean="0">
                <a:solidFill>
                  <a:srgbClr val="FF0000"/>
                </a:solidFill>
              </a:rPr>
              <a:t>Минздравсоцразвития</a:t>
            </a:r>
            <a:r>
              <a:rPr lang="ru-RU" sz="7200" b="1" dirty="0" smtClean="0">
                <a:solidFill>
                  <a:srgbClr val="FF0000"/>
                </a:solidFill>
              </a:rPr>
              <a:t> РФ от 29.12.2004 № 328 </a:t>
            </a:r>
            <a:r>
              <a:rPr lang="ru-RU" sz="7200" b="1" dirty="0" smtClean="0">
                <a:solidFill>
                  <a:schemeClr val="tx1"/>
                </a:solidFill>
              </a:rPr>
              <a:t>«Об утверждении порядка предоставления набора социальных услуг отдельным категориям граждан»; 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Приказ  от 10.07.2013 Министерства труда РФ № 301н и Минздрава РФ № 449н N 301н</a:t>
            </a:r>
            <a:r>
              <a:rPr lang="ru-RU" sz="7200" b="1" dirty="0" smtClean="0">
                <a:solidFill>
                  <a:schemeClr val="tx1"/>
                </a:solidFill>
              </a:rPr>
              <a:t> «Об утверждении Перечня санаторно-курортных учреждений (государственной, муниципальной и частной систем здравоохранения), в которые предоставляются при наличии медицинских показаний путевки на санаторно-курортное лечение, осуществляемое в целях профилактики основных заболеваний граждан, имеющих право на получение государственной социальной помощи» 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Приказ </a:t>
            </a:r>
            <a:r>
              <a:rPr lang="ru-RU" sz="7200" b="1" dirty="0" err="1" smtClean="0">
                <a:solidFill>
                  <a:srgbClr val="FF0000"/>
                </a:solidFill>
              </a:rPr>
              <a:t>Минздравсоцразвития</a:t>
            </a:r>
            <a:r>
              <a:rPr lang="ru-RU" sz="7200" b="1" dirty="0" smtClean="0">
                <a:solidFill>
                  <a:srgbClr val="FF0000"/>
                </a:solidFill>
              </a:rPr>
              <a:t> РФ от24.12.2007 № 794</a:t>
            </a:r>
            <a:r>
              <a:rPr lang="ru-RU" sz="7200" b="1" dirty="0" smtClean="0">
                <a:solidFill>
                  <a:schemeClr val="tx1"/>
                </a:solidFill>
              </a:rPr>
              <a:t> «О внесении изменений в приказ </a:t>
            </a:r>
            <a:r>
              <a:rPr lang="ru-RU" sz="7200" b="1" dirty="0" err="1">
                <a:solidFill>
                  <a:schemeClr val="tx1"/>
                </a:solidFill>
              </a:rPr>
              <a:t>Минздравсоцразвития</a:t>
            </a:r>
            <a:r>
              <a:rPr lang="ru-RU" sz="7200" b="1" dirty="0">
                <a:solidFill>
                  <a:schemeClr val="tx1"/>
                </a:solidFill>
              </a:rPr>
              <a:t> РФ от 22.11.2004 № </a:t>
            </a:r>
            <a:r>
              <a:rPr lang="ru-RU" sz="7200" b="1" dirty="0" smtClean="0">
                <a:solidFill>
                  <a:schemeClr val="tx1"/>
                </a:solidFill>
              </a:rPr>
              <a:t>256»  </a:t>
            </a:r>
            <a:endParaRPr lang="ru-RU" sz="7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7200" b="1" dirty="0">
                <a:solidFill>
                  <a:schemeClr val="tx1"/>
                </a:solidFill>
              </a:rPr>
              <a:t> </a:t>
            </a:r>
            <a:endParaRPr lang="ru-RU" sz="7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8000" b="1" dirty="0"/>
              <a:t> </a:t>
            </a:r>
            <a:endParaRPr lang="ru-RU" sz="8000" dirty="0"/>
          </a:p>
          <a:p>
            <a:pPr marL="0" indent="0">
              <a:buNone/>
            </a:pPr>
            <a:r>
              <a:rPr lang="ru-RU" sz="8000" dirty="0"/>
              <a:t> 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47189"/>
          </a:xfrm>
        </p:spPr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САНАТОРНО-КУРОРТНОЕ ЛЕЧЕНИЕ, ПРАВОВЫЕ ОСНОВЫ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179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89654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ФЗ «</a:t>
            </a:r>
            <a:r>
              <a:rPr lang="ru-RU" b="1" dirty="0">
                <a:solidFill>
                  <a:srgbClr val="FF0000"/>
                </a:solidFill>
              </a:rPr>
              <a:t>Об образовании в </a:t>
            </a:r>
            <a:r>
              <a:rPr lang="ru-RU" b="1" dirty="0" smtClean="0">
                <a:solidFill>
                  <a:srgbClr val="FF0000"/>
                </a:solidFill>
              </a:rPr>
              <a:t>РФ» от </a:t>
            </a:r>
            <a:r>
              <a:rPr lang="ru-RU" b="1" dirty="0">
                <a:solidFill>
                  <a:srgbClr val="FF0000"/>
                </a:solidFill>
              </a:rPr>
              <a:t>29.12.2012 № </a:t>
            </a:r>
            <a:r>
              <a:rPr lang="ru-RU" b="1" dirty="0" smtClean="0">
                <a:solidFill>
                  <a:srgbClr val="FF0000"/>
                </a:solidFill>
              </a:rPr>
              <a:t>273-ФЗ</a:t>
            </a:r>
            <a:endParaRPr lang="ru-RU" b="1" dirty="0">
              <a:solidFill>
                <a:srgbClr val="FF0000"/>
              </a:solidFill>
            </a:endParaRP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Указ Президента Российской Федерации от 07.05.2012 N 599 "О мерах по реализации государственной политики в области образования и науки" 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Приказ </a:t>
            </a:r>
            <a:r>
              <a:rPr lang="ru-RU" sz="2000" b="1" dirty="0" err="1">
                <a:solidFill>
                  <a:schemeClr val="tx1"/>
                </a:solidFill>
              </a:rPr>
              <a:t>Минобрнауки</a:t>
            </a:r>
            <a:r>
              <a:rPr lang="ru-RU" sz="2000" b="1" dirty="0">
                <a:solidFill>
                  <a:schemeClr val="tx1"/>
                </a:solidFill>
              </a:rPr>
              <a:t> РФ от 30.09.2013 № 1015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Приказ </a:t>
            </a:r>
            <a:r>
              <a:rPr lang="ru-RU" sz="2000" b="1" dirty="0" err="1">
                <a:solidFill>
                  <a:schemeClr val="tx1"/>
                </a:solidFill>
              </a:rPr>
              <a:t>Минобрнауки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России от </a:t>
            </a:r>
            <a:r>
              <a:rPr lang="ru-RU" sz="2000" b="1" dirty="0">
                <a:solidFill>
                  <a:schemeClr val="tx1"/>
                </a:solidFill>
              </a:rPr>
              <a:t>06.05.2005 № </a:t>
            </a:r>
            <a:r>
              <a:rPr lang="ru-RU" sz="2000" b="1" dirty="0" smtClean="0">
                <a:solidFill>
                  <a:schemeClr val="tx1"/>
                </a:solidFill>
              </a:rPr>
              <a:t>137 «</a:t>
            </a:r>
            <a:r>
              <a:rPr lang="ru-RU" sz="2000" b="1" dirty="0">
                <a:solidFill>
                  <a:schemeClr val="tx1"/>
                </a:solidFill>
              </a:rPr>
              <a:t>Об использовании дистанционных образовательных технологий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Письмо </a:t>
            </a:r>
            <a:r>
              <a:rPr lang="ru-RU" sz="2000" b="1" dirty="0" err="1" smtClean="0">
                <a:solidFill>
                  <a:schemeClr val="tx1"/>
                </a:solidFill>
              </a:rPr>
              <a:t>Минобрнауки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России </a:t>
            </a:r>
            <a:r>
              <a:rPr lang="ru-RU" sz="2000" b="1" dirty="0" smtClean="0">
                <a:solidFill>
                  <a:schemeClr val="tx1"/>
                </a:solidFill>
              </a:rPr>
              <a:t>от 07.06.2013 №</a:t>
            </a:r>
            <a:r>
              <a:rPr lang="ru-RU" sz="2000" b="1" dirty="0">
                <a:solidFill>
                  <a:schemeClr val="tx1"/>
                </a:solidFill>
              </a:rPr>
              <a:t> ИР-535/07 «О коррекционном и инклюзивном образовании детей»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 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ОБРАЗОВАНИЕ ИНВАЛИДОВ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569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Направленность </a:t>
            </a:r>
            <a:r>
              <a:rPr lang="ru-RU" dirty="0">
                <a:solidFill>
                  <a:schemeClr val="tx1"/>
                </a:solidFill>
              </a:rPr>
              <a:t>на реализацию идеи непрерывной образовательной вертикали, включающей процесс </a:t>
            </a:r>
            <a:r>
              <a:rPr lang="ru-RU" b="1" dirty="0">
                <a:solidFill>
                  <a:schemeClr val="tx1"/>
                </a:solidFill>
              </a:rPr>
              <a:t>от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ранней помощи до профессионального самоопределения;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Обеспечение </a:t>
            </a:r>
            <a:r>
              <a:rPr lang="ru-RU" dirty="0">
                <a:solidFill>
                  <a:schemeClr val="tx1"/>
                </a:solidFill>
              </a:rPr>
              <a:t>адекватных условий и равных с нормально развивающимися сверстниками возможностей для получения образования </a:t>
            </a:r>
            <a:r>
              <a:rPr lang="ru-RU" b="1" dirty="0">
                <a:solidFill>
                  <a:schemeClr val="tx1"/>
                </a:solidFill>
              </a:rPr>
              <a:t>в рамках </a:t>
            </a:r>
            <a:r>
              <a:rPr lang="ru-RU" b="1" dirty="0" smtClean="0">
                <a:solidFill>
                  <a:schemeClr val="tx1"/>
                </a:solidFill>
              </a:rPr>
              <a:t>ФГОС, </a:t>
            </a:r>
            <a:r>
              <a:rPr lang="ru-RU" b="1" dirty="0">
                <a:solidFill>
                  <a:schemeClr val="tx1"/>
                </a:solidFill>
              </a:rPr>
              <a:t>в которые включены специальные требования, или федеральных образовательных государственных стандартов для детей с </a:t>
            </a:r>
            <a:r>
              <a:rPr lang="ru-RU" b="1" dirty="0" smtClean="0">
                <a:solidFill>
                  <a:schemeClr val="tx1"/>
                </a:solidFill>
              </a:rPr>
              <a:t>ОВЗ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СОВРЕМЕННАЯ МОДЕЛЬ ОБРАЗОВАНИЯ ДЕТЕЙ-ИНВАЛИДОВ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255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74670" y="6376243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1800" b="1" smtClean="0">
                <a:solidFill>
                  <a:schemeClr val="bg1">
                    <a:lumMod val="50000"/>
                  </a:schemeClr>
                </a:solidFill>
              </a:rPr>
              <a:pPr algn="r"/>
              <a:t>2</a:t>
            </a:fld>
            <a:endParaRPr lang="ru-RU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2844" y="6009083"/>
            <a:ext cx="8029632" cy="848917"/>
            <a:chOff x="142844" y="6009083"/>
            <a:chExt cx="8029632" cy="848917"/>
          </a:xfrm>
        </p:grpSpPr>
        <p:sp>
          <p:nvSpPr>
            <p:cNvPr id="5" name="Прямоугольник с двумя вырезанными противолежащими углами 4"/>
            <p:cNvSpPr/>
            <p:nvPr/>
          </p:nvSpPr>
          <p:spPr>
            <a:xfrm>
              <a:off x="1142976" y="6151908"/>
              <a:ext cx="5040560" cy="614639"/>
            </a:xfrm>
            <a:prstGeom prst="snip2Diag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009083"/>
              <a:ext cx="864096" cy="848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1" y="6151907"/>
              <a:ext cx="1872285" cy="61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14282" y="214290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Законодательные и нормативно-правовые акты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 bwMode="auto">
          <a:xfrm>
            <a:off x="406790" y="1772816"/>
            <a:ext cx="851693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Федеральный закон от 01.12.2014 № 419-ФЗ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«О внесении изменений в отдельные законодательные акты РФ по вопросам социальной защиты инвалидов в связи с ратификацией Конвенции о правах инвалидов»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34892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Содержание </a:t>
            </a:r>
            <a:r>
              <a:rPr lang="ru-RU" dirty="0">
                <a:solidFill>
                  <a:schemeClr val="tx1"/>
                </a:solidFill>
              </a:rPr>
              <a:t>образования и условия организации обучения и воспитания инвалидов определяются </a:t>
            </a:r>
            <a:r>
              <a:rPr lang="ru-RU" b="1" dirty="0">
                <a:solidFill>
                  <a:srgbClr val="FF0000"/>
                </a:solidFill>
              </a:rPr>
              <a:t>адаптированной образовательной программой</a:t>
            </a:r>
            <a:r>
              <a:rPr lang="ru-RU" dirty="0"/>
              <a:t>, а </a:t>
            </a:r>
            <a:r>
              <a:rPr lang="ru-RU" dirty="0">
                <a:solidFill>
                  <a:schemeClr val="tx1"/>
                </a:solidFill>
              </a:rPr>
              <a:t>также </a:t>
            </a:r>
            <a:r>
              <a:rPr lang="ru-RU" dirty="0" smtClean="0">
                <a:solidFill>
                  <a:schemeClr val="tx1"/>
                </a:solidFill>
              </a:rPr>
              <a:t>ИПР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Адаптированная образовательная программа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- </a:t>
            </a:r>
            <a:r>
              <a:rPr lang="ru-RU" dirty="0">
                <a:solidFill>
                  <a:schemeClr val="tx1"/>
                </a:solidFill>
              </a:rPr>
              <a:t>это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</a:t>
            </a:r>
            <a:r>
              <a:rPr lang="ru-RU" dirty="0" smtClean="0">
                <a:solidFill>
                  <a:schemeClr val="tx1"/>
                </a:solidFill>
              </a:rPr>
              <a:t>лиц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Статья 79 ФЗ № 273-ФЗ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460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844824"/>
            <a:ext cx="7408333" cy="43204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000" b="1" dirty="0" smtClean="0">
                <a:solidFill>
                  <a:srgbClr val="FF0000"/>
                </a:solidFill>
              </a:rPr>
              <a:t>Специальные условия: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Использование </a:t>
            </a:r>
            <a:r>
              <a:rPr lang="ru-RU" dirty="0">
                <a:solidFill>
                  <a:schemeClr val="tx1"/>
                </a:solidFill>
              </a:rPr>
              <a:t>специальных образовательных </a:t>
            </a:r>
            <a:r>
              <a:rPr lang="ru-RU" dirty="0" smtClean="0">
                <a:solidFill>
                  <a:schemeClr val="tx1"/>
                </a:solidFill>
              </a:rPr>
              <a:t>программ, методов </a:t>
            </a:r>
            <a:r>
              <a:rPr lang="ru-RU" dirty="0">
                <a:solidFill>
                  <a:schemeClr val="tx1"/>
                </a:solidFill>
              </a:rPr>
              <a:t>обучения и </a:t>
            </a:r>
            <a:r>
              <a:rPr lang="ru-RU" dirty="0" smtClean="0">
                <a:solidFill>
                  <a:schemeClr val="tx1"/>
                </a:solidFill>
              </a:rPr>
              <a:t>воспитания</a:t>
            </a:r>
            <a:r>
              <a:rPr lang="ru-RU" dirty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специальных </a:t>
            </a:r>
            <a:r>
              <a:rPr lang="ru-RU" dirty="0">
                <a:solidFill>
                  <a:schemeClr val="tx1"/>
                </a:solidFill>
              </a:rPr>
              <a:t>учебников, учебных пособий и дидактических </a:t>
            </a:r>
            <a:r>
              <a:rPr lang="ru-RU" dirty="0" smtClean="0">
                <a:solidFill>
                  <a:schemeClr val="tx1"/>
                </a:solidFill>
              </a:rPr>
              <a:t>материалов</a:t>
            </a:r>
            <a:r>
              <a:rPr lang="ru-RU" dirty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специальных ТСР </a:t>
            </a:r>
            <a:r>
              <a:rPr lang="ru-RU" dirty="0">
                <a:solidFill>
                  <a:schemeClr val="tx1"/>
                </a:solidFill>
              </a:rPr>
              <a:t>коллективного и индивидуального </a:t>
            </a:r>
            <a:r>
              <a:rPr lang="ru-RU" dirty="0" smtClean="0">
                <a:solidFill>
                  <a:schemeClr val="tx1"/>
                </a:solidFill>
              </a:rPr>
              <a:t>пользования</a:t>
            </a:r>
            <a:r>
              <a:rPr lang="ru-RU" dirty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предоставление </a:t>
            </a:r>
            <a:r>
              <a:rPr lang="ru-RU" dirty="0">
                <a:solidFill>
                  <a:schemeClr val="tx1"/>
                </a:solidFill>
              </a:rPr>
              <a:t>услуг ассистента (помощника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проведение </a:t>
            </a:r>
            <a:r>
              <a:rPr lang="ru-RU" dirty="0">
                <a:solidFill>
                  <a:schemeClr val="tx1"/>
                </a:solidFill>
              </a:rPr>
              <a:t>групповых и индивидуальных коррекционных </a:t>
            </a:r>
            <a:r>
              <a:rPr lang="ru-RU" dirty="0" smtClean="0">
                <a:solidFill>
                  <a:schemeClr val="tx1"/>
                </a:solidFill>
              </a:rPr>
              <a:t>занятий</a:t>
            </a:r>
            <a:r>
              <a:rPr lang="ru-RU" dirty="0">
                <a:solidFill>
                  <a:schemeClr val="tx1"/>
                </a:solidFill>
              </a:rPr>
              <a:t>;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обеспечение доступности зданий </a:t>
            </a:r>
            <a:r>
              <a:rPr lang="ru-RU" dirty="0">
                <a:solidFill>
                  <a:schemeClr val="tx1"/>
                </a:solidFill>
              </a:rPr>
              <a:t>образовательных </a:t>
            </a:r>
            <a:r>
              <a:rPr lang="ru-RU" dirty="0" smtClean="0">
                <a:solidFill>
                  <a:schemeClr val="tx1"/>
                </a:solidFill>
              </a:rPr>
              <a:t>организаций и др.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2800" b="1" dirty="0"/>
              <a:t>ОБРАЗОВАНИЕ ИНВАЛИДОВ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79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 smtClean="0">
                <a:solidFill>
                  <a:srgbClr val="FF0000"/>
                </a:solidFill>
              </a:rPr>
              <a:t>Закон от 19.04.1991 № 1032-1 «О занятости инвалидов в РФ»</a:t>
            </a:r>
          </a:p>
          <a:p>
            <a:r>
              <a:rPr lang="ru-RU" sz="2900" b="1" dirty="0" smtClean="0">
                <a:solidFill>
                  <a:srgbClr val="FF0000"/>
                </a:solidFill>
              </a:rPr>
              <a:t>ФЗ от 24.11.1995 № 181-ФЗ «О социальной защите инвалидов в РФ»</a:t>
            </a:r>
          </a:p>
          <a:p>
            <a:r>
              <a:rPr lang="ru-RU" sz="2900" b="1" dirty="0" smtClean="0">
                <a:solidFill>
                  <a:schemeClr val="tx1"/>
                </a:solidFill>
              </a:rPr>
              <a:t>ФЗ от 28.12.2013 № 426-ФЗ «О специальной оценке условий труда»</a:t>
            </a:r>
          </a:p>
          <a:p>
            <a:r>
              <a:rPr lang="ru-RU" sz="2900" b="1" dirty="0" smtClean="0">
                <a:solidFill>
                  <a:schemeClr val="tx1"/>
                </a:solidFill>
              </a:rPr>
              <a:t>ФЗ от 23.02.2013 № 11-ФЗ «О внесении изменений в отдельные законодательные акты РФ по вопросам квотирования рабочих мест для инвалидов»</a:t>
            </a:r>
          </a:p>
          <a:p>
            <a:r>
              <a:rPr lang="ru-RU" sz="2900" b="1" dirty="0" smtClean="0">
                <a:solidFill>
                  <a:schemeClr val="tx1"/>
                </a:solidFill>
              </a:rPr>
              <a:t>Трудовой кодекс РФ от 30.12.2001 № 197-ФЗ</a:t>
            </a:r>
          </a:p>
          <a:p>
            <a:r>
              <a:rPr lang="ru-RU" sz="2900" b="1" dirty="0" smtClean="0">
                <a:solidFill>
                  <a:schemeClr val="tx1"/>
                </a:solidFill>
              </a:rPr>
              <a:t>Распоряжение Правительства РФ от </a:t>
            </a:r>
            <a:r>
              <a:rPr lang="ru-RU" sz="2900" b="1" dirty="0">
                <a:solidFill>
                  <a:schemeClr val="tx1"/>
                </a:solidFill>
              </a:rPr>
              <a:t>15 октября 2012 г. N </a:t>
            </a:r>
            <a:r>
              <a:rPr lang="ru-RU" sz="2900" b="1" dirty="0" smtClean="0">
                <a:solidFill>
                  <a:schemeClr val="tx1"/>
                </a:solidFill>
              </a:rPr>
              <a:t>1921-р</a:t>
            </a:r>
          </a:p>
          <a:p>
            <a:pPr algn="just"/>
            <a:r>
              <a:rPr lang="ru-RU" sz="3200" b="1" dirty="0">
                <a:solidFill>
                  <a:schemeClr val="tx1"/>
                </a:solidFill>
              </a:rPr>
              <a:t>СП 2.2.9.2510-09</a:t>
            </a:r>
          </a:p>
          <a:p>
            <a:pPr algn="just"/>
            <a:r>
              <a:rPr lang="ru-RU" sz="3200" b="1" dirty="0">
                <a:solidFill>
                  <a:schemeClr val="tx1"/>
                </a:solidFill>
              </a:rPr>
              <a:t>САНПИН 2.4.6.2553-09</a:t>
            </a:r>
          </a:p>
          <a:p>
            <a:pPr algn="just"/>
            <a:r>
              <a:rPr lang="ru-RU" sz="3200" b="1" dirty="0">
                <a:solidFill>
                  <a:schemeClr val="tx1"/>
                </a:solidFill>
              </a:rPr>
              <a:t>Руководство Р</a:t>
            </a:r>
            <a:r>
              <a:rPr lang="en-US" sz="3200" b="1" dirty="0">
                <a:solidFill>
                  <a:schemeClr val="tx1"/>
                </a:solidFill>
              </a:rPr>
              <a:t> 2.2.2006-05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sz="2900" b="1" dirty="0"/>
          </a:p>
          <a:p>
            <a:endParaRPr lang="ru-RU" sz="1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ЗАНЯТОСТЬ ИНВАЛИДОВ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674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 </a:t>
            </a:r>
            <a:r>
              <a:rPr lang="ru-RU" sz="1800" b="1" dirty="0">
                <a:solidFill>
                  <a:srgbClr val="FF0000"/>
                </a:solidFill>
              </a:rPr>
              <a:t>Приказ </a:t>
            </a:r>
            <a:r>
              <a:rPr lang="ru-RU" sz="1800" b="1" dirty="0" err="1">
                <a:solidFill>
                  <a:srgbClr val="FF0000"/>
                </a:solidFill>
              </a:rPr>
              <a:t>Минздравсоцразвития</a:t>
            </a:r>
            <a:r>
              <a:rPr lang="ru-RU" sz="1800" b="1" dirty="0">
                <a:solidFill>
                  <a:srgbClr val="FF0000"/>
                </a:solidFill>
              </a:rPr>
              <a:t> РФ от 01.11. 2011 N 1314н</a:t>
            </a:r>
            <a:r>
              <a:rPr lang="ru-RU" sz="1800" b="1" dirty="0"/>
              <a:t> «Об утверждении адм. регламента исполнения гос.  функции  контроля за приемом на работу инвалидов в пределах установленной квоты» </a:t>
            </a:r>
          </a:p>
          <a:p>
            <a:pPr algn="just"/>
            <a:r>
              <a:rPr lang="ru-RU" sz="1800" b="1" dirty="0">
                <a:solidFill>
                  <a:srgbClr val="FF0000"/>
                </a:solidFill>
              </a:rPr>
              <a:t>Приказ Минтруда России от 19.11.2013 № 685н </a:t>
            </a:r>
            <a:r>
              <a:rPr lang="ru-RU" sz="1800" b="1" dirty="0"/>
              <a:t>«Об утверждении основных требований к оснащению (оборудованию) спец. раб. мест для трудоустройства инвалидов с учетом нарушенных функций и ограничений жизнедеятельности»</a:t>
            </a:r>
            <a:endParaRPr lang="ru-RU" sz="1800" dirty="0"/>
          </a:p>
          <a:p>
            <a:pPr algn="just"/>
            <a:r>
              <a:rPr lang="ru-RU" sz="1800" b="1" dirty="0">
                <a:solidFill>
                  <a:srgbClr val="FF0000"/>
                </a:solidFill>
              </a:rPr>
              <a:t>Приказ Минтруда России от 28.02.2013 № 82 </a:t>
            </a:r>
            <a:r>
              <a:rPr lang="ru-RU" sz="1800" b="1" dirty="0"/>
              <a:t>«Об установлении критериев оценки эффективности трудоустройства незанятых инвалидов, в том числе на оборудованные (оснащенные) рабочие места за счет средств субсидий из федерального бюджета бюджетам субъектов РФ»</a:t>
            </a:r>
          </a:p>
          <a:p>
            <a:pPr algn="just"/>
            <a:r>
              <a:rPr lang="ru-RU" sz="1800" b="1" dirty="0">
                <a:solidFill>
                  <a:srgbClr val="FF0000"/>
                </a:solidFill>
              </a:rPr>
              <a:t>Приказ Минтруда России от 04.08.2014 № 515 </a:t>
            </a:r>
            <a:r>
              <a:rPr lang="ru-RU" sz="1800" b="1" dirty="0"/>
              <a:t>«Об утверждении методических рекомендаций по перечню рекомендуемых видов трудовой и профессиональной деятельности инвалидов с учетом нарушенных функций и ограничений жизнедеятельности</a:t>
            </a:r>
            <a:r>
              <a:rPr lang="ru-RU" sz="1800" b="1" dirty="0" smtClean="0"/>
              <a:t>»</a:t>
            </a:r>
          </a:p>
          <a:p>
            <a:endParaRPr lang="ru-RU" sz="1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800" b="1" dirty="0"/>
              <a:t>ЗАНЯТОСТЬ ИНВАЛИДОВ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891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Приказ Минтруда России от 30.04.2013 № 181н </a:t>
            </a:r>
            <a:r>
              <a:rPr lang="ru-RU" b="1" dirty="0" smtClean="0">
                <a:solidFill>
                  <a:schemeClr val="tx1"/>
                </a:solidFill>
              </a:rPr>
              <a:t>«Об утверждении федерального государственного стандарта государственной функции надзора и контроля за приемом на работу инвалидов в пределах установленной квоты с правом проведения проверок, выдачи обязательных для исполнения предписаний и составления протоколов»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Приказ Минтруда России от 08.12.2014 № 988н </a:t>
            </a:r>
            <a:r>
              <a:rPr lang="ru-RU" b="1" dirty="0" smtClean="0">
                <a:solidFill>
                  <a:schemeClr val="tx1"/>
                </a:solidFill>
              </a:rPr>
              <a:t>О внесении изменений в приказ</a:t>
            </a:r>
            <a:r>
              <a:rPr lang="ru-RU" b="1" dirty="0">
                <a:solidFill>
                  <a:schemeClr val="tx1"/>
                </a:solidFill>
              </a:rPr>
              <a:t> Минтруда России от 30.04.2013 № </a:t>
            </a:r>
            <a:r>
              <a:rPr lang="ru-RU" b="1" dirty="0" smtClean="0">
                <a:solidFill>
                  <a:schemeClr val="tx1"/>
                </a:solidFill>
              </a:rPr>
              <a:t>181н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2800" b="1" dirty="0"/>
              <a:t>ЗАНЯТОСТЬ ИНВАЛИДОВ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13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Установление </a:t>
            </a:r>
            <a:r>
              <a:rPr lang="ru-RU" b="1" dirty="0">
                <a:solidFill>
                  <a:schemeClr val="tx1"/>
                </a:solidFill>
              </a:rPr>
              <a:t>в организациях независимо от организационно-правовых форм и форм собственности </a:t>
            </a:r>
            <a:r>
              <a:rPr lang="ru-RU" b="1" dirty="0">
                <a:solidFill>
                  <a:srgbClr val="FF0000"/>
                </a:solidFill>
              </a:rPr>
              <a:t>квоты</a:t>
            </a:r>
            <a:r>
              <a:rPr lang="ru-RU" b="1" dirty="0">
                <a:solidFill>
                  <a:schemeClr val="tx1"/>
                </a:solidFill>
              </a:rPr>
              <a:t> для приема на работу инвалидов и </a:t>
            </a:r>
            <a:r>
              <a:rPr lang="ru-RU" b="1" dirty="0">
                <a:solidFill>
                  <a:srgbClr val="FF0000"/>
                </a:solidFill>
              </a:rPr>
              <a:t>минимального количества специальных рабочих мест </a:t>
            </a:r>
            <a:r>
              <a:rPr lang="ru-RU" b="1" dirty="0">
                <a:solidFill>
                  <a:schemeClr val="tx1"/>
                </a:solidFill>
              </a:rPr>
              <a:t>для инвалидов</a:t>
            </a:r>
            <a:r>
              <a:rPr lang="ru-RU" dirty="0"/>
              <a:t>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резервирования </a:t>
            </a:r>
            <a:r>
              <a:rPr lang="ru-RU" b="1" dirty="0">
                <a:solidFill>
                  <a:srgbClr val="FF0000"/>
                </a:solidFill>
              </a:rPr>
              <a:t>рабочих мест </a:t>
            </a:r>
            <a:r>
              <a:rPr lang="ru-RU" b="1" dirty="0" smtClean="0">
                <a:solidFill>
                  <a:srgbClr val="FF0000"/>
                </a:solidFill>
              </a:rPr>
              <a:t>по профессиям, </a:t>
            </a:r>
            <a:r>
              <a:rPr lang="ru-RU" dirty="0" smtClean="0"/>
              <a:t> </a:t>
            </a:r>
            <a:r>
              <a:rPr lang="ru-RU" b="1" dirty="0">
                <a:solidFill>
                  <a:schemeClr val="tx1"/>
                </a:solidFill>
              </a:rPr>
              <a:t>наиболее подходящим для трудоустройства инвалидов;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стимулирования </a:t>
            </a:r>
            <a:r>
              <a:rPr lang="ru-RU" b="1" dirty="0">
                <a:solidFill>
                  <a:srgbClr val="FF0000"/>
                </a:solidFill>
              </a:rPr>
              <a:t>создания</a:t>
            </a:r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</a:rPr>
              <a:t>предприятиями, учреждениями, организациям</a:t>
            </a:r>
            <a:r>
              <a:rPr lang="ru-RU" dirty="0"/>
              <a:t>и </a:t>
            </a:r>
            <a:r>
              <a:rPr lang="ru-RU" b="1" dirty="0">
                <a:solidFill>
                  <a:srgbClr val="FF0000"/>
                </a:solidFill>
              </a:rPr>
              <a:t>дополнительных рабочих мест </a:t>
            </a:r>
            <a:r>
              <a:rPr lang="ru-RU" b="1" dirty="0">
                <a:solidFill>
                  <a:schemeClr val="tx1"/>
                </a:solidFill>
              </a:rPr>
              <a:t>(в том числе специальных) для трудоустройства инвалидов;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создания </a:t>
            </a:r>
            <a:r>
              <a:rPr lang="ru-RU" b="1" dirty="0">
                <a:solidFill>
                  <a:schemeClr val="tx1"/>
                </a:solidFill>
              </a:rPr>
              <a:t>инвалидам </a:t>
            </a:r>
            <a:r>
              <a:rPr lang="ru-RU" b="1" dirty="0">
                <a:solidFill>
                  <a:srgbClr val="FF0000"/>
                </a:solidFill>
              </a:rPr>
              <a:t>условий труда</a:t>
            </a:r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</a:rPr>
              <a:t>в соответствии с ИПР или </a:t>
            </a:r>
            <a:r>
              <a:rPr lang="ru-RU" b="1" dirty="0" err="1">
                <a:solidFill>
                  <a:schemeClr val="tx1"/>
                </a:solidFill>
              </a:rPr>
              <a:t>абалитации</a:t>
            </a:r>
            <a:r>
              <a:rPr lang="ru-RU" b="1" dirty="0">
                <a:solidFill>
                  <a:schemeClr val="tx1"/>
                </a:solidFill>
              </a:rPr>
              <a:t> инвалида;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создания </a:t>
            </a:r>
            <a:r>
              <a:rPr lang="ru-RU" b="1" dirty="0">
                <a:solidFill>
                  <a:schemeClr val="tx1"/>
                </a:solidFill>
              </a:rPr>
              <a:t>условий для </a:t>
            </a:r>
            <a:r>
              <a:rPr lang="ru-RU" b="1" dirty="0">
                <a:solidFill>
                  <a:srgbClr val="FF0000"/>
                </a:solidFill>
              </a:rPr>
              <a:t>предпринимательской деятельности </a:t>
            </a:r>
            <a:r>
              <a:rPr lang="ru-RU" b="1" dirty="0">
                <a:solidFill>
                  <a:schemeClr val="tx1"/>
                </a:solidFill>
              </a:rPr>
              <a:t>инвалидов;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организации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обучения инвалидов новым </a:t>
            </a:r>
            <a:r>
              <a:rPr lang="ru-RU" b="1" dirty="0" smtClean="0">
                <a:solidFill>
                  <a:srgbClr val="FF0000"/>
                </a:solidFill>
              </a:rPr>
              <a:t>профессиям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Статья 20 ФЗ № 181-ФЗ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02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844824"/>
            <a:ext cx="7408333" cy="428133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В соответствии с ФЗ N 419-ФЗ внесены поправки в статьи 7 и 15 Закона «О занятости населения РФ» 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установление </a:t>
            </a:r>
            <a:r>
              <a:rPr lang="ru-RU" dirty="0">
                <a:solidFill>
                  <a:schemeClr val="tx1"/>
                </a:solidFill>
              </a:rPr>
              <a:t>в целях содействия занятости инвалидов порядка, формы и сроков </a:t>
            </a:r>
            <a:r>
              <a:rPr lang="ru-RU" b="1" i="1" dirty="0">
                <a:solidFill>
                  <a:schemeClr val="tx1"/>
                </a:solidFill>
              </a:rPr>
              <a:t>обмена сведениями между органами службы занятости и федеральными учреждениями </a:t>
            </a:r>
            <a:r>
              <a:rPr lang="ru-RU" b="1" i="1" dirty="0" smtClean="0">
                <a:solidFill>
                  <a:schemeClr val="tx1"/>
                </a:solidFill>
              </a:rPr>
              <a:t>МСЭ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Органы </a:t>
            </a:r>
            <a:r>
              <a:rPr lang="ru-RU" dirty="0">
                <a:solidFill>
                  <a:schemeClr val="tx1"/>
                </a:solidFill>
              </a:rPr>
              <a:t>службы занятости в целях содействия занятости инвалидов осуществляют обмен сведениями с федеральными учреждениями </a:t>
            </a:r>
            <a:r>
              <a:rPr lang="ru-RU" dirty="0" smtClean="0">
                <a:solidFill>
                  <a:schemeClr val="tx1"/>
                </a:solidFill>
              </a:rPr>
              <a:t>МСЭ </a:t>
            </a:r>
            <a:r>
              <a:rPr lang="ru-RU" dirty="0">
                <a:solidFill>
                  <a:schemeClr val="tx1"/>
                </a:solidFill>
              </a:rPr>
              <a:t>в порядке, по форме и в сроки, которые установлены уполномоченным Правительством РФ федеральным органом исполнительной </a:t>
            </a:r>
            <a:r>
              <a:rPr lang="ru-RU" dirty="0" smtClean="0">
                <a:solidFill>
                  <a:schemeClr val="tx1"/>
                </a:solidFill>
              </a:rPr>
              <a:t>власти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800" b="1" dirty="0"/>
              <a:t>ЗАНЯТОСТЬ ИНВАЛИДОВ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101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ФЗ от </a:t>
            </a:r>
            <a:r>
              <a:rPr lang="ru-RU" b="1" dirty="0">
                <a:solidFill>
                  <a:srgbClr val="FF0000"/>
                </a:solidFill>
              </a:rPr>
              <a:t>24.11.1995 г. № 181-ФЗ </a:t>
            </a:r>
            <a:r>
              <a:rPr lang="ru-RU" b="1" dirty="0">
                <a:solidFill>
                  <a:schemeClr val="tx1"/>
                </a:solidFill>
              </a:rPr>
              <a:t>«О социальной защите инвалидов в Российской Федерации»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Постановление </a:t>
            </a:r>
            <a:r>
              <a:rPr lang="ru-RU" b="1" dirty="0">
                <a:solidFill>
                  <a:srgbClr val="FF0000"/>
                </a:solidFill>
              </a:rPr>
              <a:t>Правительства </a:t>
            </a:r>
            <a:r>
              <a:rPr lang="ru-RU" b="1" dirty="0" smtClean="0">
                <a:solidFill>
                  <a:srgbClr val="FF0000"/>
                </a:solidFill>
              </a:rPr>
              <a:t>РФ от </a:t>
            </a:r>
            <a:r>
              <a:rPr lang="ru-RU" b="1" dirty="0">
                <a:solidFill>
                  <a:srgbClr val="FF0000"/>
                </a:solidFill>
              </a:rPr>
              <a:t>07.04.2008 г. № 240</a:t>
            </a:r>
            <a:r>
              <a:rPr lang="ru-RU" b="1" dirty="0">
                <a:solidFill>
                  <a:schemeClr val="tx1"/>
                </a:solidFill>
              </a:rPr>
              <a:t> «О порядке обеспечения инвалидов техническими средствами реабилитации  и отдельных категорий граждан из числа ветеранов протезами (кроме зубных протезов), протезно-ортопедическими </a:t>
            </a:r>
            <a:r>
              <a:rPr lang="ru-RU" b="1" dirty="0" smtClean="0">
                <a:solidFill>
                  <a:schemeClr val="tx1"/>
                </a:solidFill>
              </a:rPr>
              <a:t>изделиями»</a:t>
            </a:r>
          </a:p>
          <a:p>
            <a:r>
              <a:rPr lang="ru-RU" b="1" dirty="0">
                <a:solidFill>
                  <a:srgbClr val="FF0000"/>
                </a:solidFill>
              </a:rPr>
              <a:t>Распоряжение Правительства </a:t>
            </a:r>
            <a:r>
              <a:rPr lang="ru-RU" b="1" dirty="0" smtClean="0">
                <a:solidFill>
                  <a:srgbClr val="FF0000"/>
                </a:solidFill>
              </a:rPr>
              <a:t>РФ от </a:t>
            </a:r>
            <a:r>
              <a:rPr lang="ru-RU" b="1" dirty="0">
                <a:solidFill>
                  <a:srgbClr val="FF0000"/>
                </a:solidFill>
              </a:rPr>
              <a:t>30 декабря 2005 г. № 2347-р </a:t>
            </a:r>
            <a:r>
              <a:rPr lang="ru-RU" b="1" dirty="0">
                <a:solidFill>
                  <a:schemeClr val="tx1"/>
                </a:solidFill>
              </a:rPr>
              <a:t>об утверждении прилагаемого федерального перечня реабилитационных мероприятий, технических средств реабилитации и услуг, предоставляемых инвалиду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ОБЕСПЕЧЕНИЕ ИНВАЛИДОВ ТСР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239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Постановление Правительства </a:t>
            </a:r>
            <a:r>
              <a:rPr lang="ru-RU" b="1" dirty="0" err="1" smtClean="0">
                <a:solidFill>
                  <a:srgbClr val="FF0000"/>
                </a:solidFill>
              </a:rPr>
              <a:t>РФот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30.11.2005 г. № 708 </a:t>
            </a:r>
            <a:r>
              <a:rPr lang="ru-RU" dirty="0">
                <a:solidFill>
                  <a:schemeClr val="tx1"/>
                </a:solidFill>
              </a:rPr>
              <a:t>«Об утверждении Правил обеспечения инвалидов собаками-проводниками, включая выплату ежегодной денежной компенсации расходов на содержание и ветеринарное обслуживание собак-проводников»</a:t>
            </a:r>
          </a:p>
          <a:p>
            <a:r>
              <a:rPr lang="ru-RU" b="1" dirty="0">
                <a:solidFill>
                  <a:srgbClr val="FF0000"/>
                </a:solidFill>
              </a:rPr>
              <a:t>Постановление Правительства </a:t>
            </a:r>
            <a:r>
              <a:rPr lang="ru-RU" b="1" dirty="0" err="1" smtClean="0">
                <a:solidFill>
                  <a:srgbClr val="FF0000"/>
                </a:solidFill>
              </a:rPr>
              <a:t>РФот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25.09.2007 г. № 608 </a:t>
            </a:r>
            <a:r>
              <a:rPr lang="ru-RU" dirty="0">
                <a:solidFill>
                  <a:schemeClr val="tx1"/>
                </a:solidFill>
              </a:rPr>
              <a:t>«О порядке предоставления инвалидам услуг по переводу русского жестового языка (</a:t>
            </a:r>
            <a:r>
              <a:rPr lang="ru-RU" dirty="0" err="1">
                <a:solidFill>
                  <a:schemeClr val="tx1"/>
                </a:solidFill>
              </a:rPr>
              <a:t>сурдопереводу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тифлосурдопереводу</a:t>
            </a:r>
            <a:r>
              <a:rPr lang="ru-RU" dirty="0">
                <a:solidFill>
                  <a:schemeClr val="tx1"/>
                </a:solidFill>
              </a:rPr>
              <a:t>)»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Приказ </a:t>
            </a:r>
            <a:r>
              <a:rPr lang="ru-RU" b="1" dirty="0" err="1" smtClean="0">
                <a:solidFill>
                  <a:srgbClr val="FF0000"/>
                </a:solidFill>
              </a:rPr>
              <a:t>Минздравсоцразвития</a:t>
            </a:r>
            <a:r>
              <a:rPr lang="ru-RU" b="1" dirty="0" smtClean="0">
                <a:solidFill>
                  <a:srgbClr val="FF0000"/>
                </a:solidFill>
              </a:rPr>
              <a:t> РФ от </a:t>
            </a:r>
            <a:r>
              <a:rPr lang="ru-RU" b="1" dirty="0">
                <a:solidFill>
                  <a:srgbClr val="FF0000"/>
                </a:solidFill>
              </a:rPr>
              <a:t>31.01.2011 г. № 57н </a:t>
            </a: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Об </a:t>
            </a:r>
            <a:r>
              <a:rPr lang="ru-RU" dirty="0">
                <a:solidFill>
                  <a:schemeClr val="tx1"/>
                </a:solidFill>
              </a:rPr>
              <a:t>утверждении порядка выплаты компенсации за самостоятельно приобретенное инвалидом техническое средство реабилитации и (или) оказанную услугу, включая порядок определения ее размера и порядок информирования граждан о размере указанной </a:t>
            </a:r>
            <a:r>
              <a:rPr lang="ru-RU" dirty="0" smtClean="0">
                <a:solidFill>
                  <a:schemeClr val="tx1"/>
                </a:solidFill>
              </a:rPr>
              <a:t>компенсации»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2800" b="1" dirty="0"/>
              <a:t>ОБЕСПЕЧЕНИЕ ИНВАЛИДОВ ТСР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213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b="1" dirty="0">
                <a:solidFill>
                  <a:srgbClr val="FF0000"/>
                </a:solidFill>
              </a:rPr>
              <a:t>Приказ Минтруда России от 24.05.2013 г. № 214н </a:t>
            </a:r>
            <a:r>
              <a:rPr lang="ru-RU" b="1" dirty="0">
                <a:solidFill>
                  <a:schemeClr val="tx1"/>
                </a:solidFill>
              </a:rPr>
              <a:t>«Об утверждении Классификации технических средств реабилитации (изделий) в рамках Федерального перечня реабилитационных мероприятий, технических средств реабилитации и услуг, предоставляемых инвалиду, утвержденного Распоряжением Правительства Российской Федерации от 30 декабря 2005 г. № 2347-р».</a:t>
            </a:r>
          </a:p>
          <a:p>
            <a:pPr lvl="0" algn="just"/>
            <a:r>
              <a:rPr lang="ru-RU" b="1" dirty="0">
                <a:solidFill>
                  <a:srgbClr val="FF0000"/>
                </a:solidFill>
              </a:rPr>
              <a:t>Приказ </a:t>
            </a:r>
            <a:r>
              <a:rPr lang="ru-RU" b="1" dirty="0" smtClean="0">
                <a:solidFill>
                  <a:srgbClr val="FF0000"/>
                </a:solidFill>
              </a:rPr>
              <a:t>Минтруда России от </a:t>
            </a:r>
            <a:r>
              <a:rPr lang="ru-RU" b="1" dirty="0">
                <a:solidFill>
                  <a:srgbClr val="FF0000"/>
                </a:solidFill>
              </a:rPr>
              <a:t>24.05.2013 № 215н </a:t>
            </a:r>
            <a:r>
              <a:rPr lang="ru-RU" b="1" dirty="0">
                <a:solidFill>
                  <a:schemeClr val="tx1"/>
                </a:solidFill>
              </a:rPr>
              <a:t>«Об утверждении Сроков пользования техническими средствами реабилитации, протезами и протезно-ортопедическими изделиями до их замены».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Приказ Минтруда </a:t>
            </a:r>
            <a:r>
              <a:rPr lang="ru-RU" b="1" dirty="0">
                <a:solidFill>
                  <a:srgbClr val="FF0000"/>
                </a:solidFill>
              </a:rPr>
              <a:t>России </a:t>
            </a:r>
            <a:r>
              <a:rPr lang="ru-RU" b="1" dirty="0" smtClean="0">
                <a:solidFill>
                  <a:srgbClr val="FF0000"/>
                </a:solidFill>
              </a:rPr>
              <a:t>от 09.12.2014 № 998н </a:t>
            </a:r>
            <a:r>
              <a:rPr lang="ru-RU" b="1" dirty="0" smtClean="0">
                <a:solidFill>
                  <a:schemeClr val="tx1"/>
                </a:solidFill>
              </a:rPr>
              <a:t>«Об утверждении перечня показаний и противопоказаний для обеспечения инвалидов ТСР»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 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800" b="1" dirty="0"/>
              <a:t>ОБЕСПЕЧЕНИЕ ИНВАЛИДОВ ТСР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98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Ст. 9 Федеральный закон от </a:t>
            </a:r>
            <a:r>
              <a:rPr lang="ru-RU" b="1" dirty="0">
                <a:solidFill>
                  <a:srgbClr val="FF0000"/>
                </a:solidFill>
              </a:rPr>
              <a:t>24.11.1995 № </a:t>
            </a:r>
            <a:r>
              <a:rPr lang="ru-RU" b="1" dirty="0" smtClean="0">
                <a:solidFill>
                  <a:srgbClr val="FF0000"/>
                </a:solidFill>
              </a:rPr>
              <a:t>181-ФЗ </a:t>
            </a: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Абилитация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инвалидов </a:t>
            </a:r>
            <a:r>
              <a:rPr lang="ru-RU" dirty="0">
                <a:solidFill>
                  <a:schemeClr val="tx1"/>
                </a:solidFill>
              </a:rPr>
              <a:t>- система и процесс формирования отсутствовавших у инвалидов способностей к бытовой, общественной, профессиональной и иной деятельности. Реабилитация и </a:t>
            </a:r>
            <a:r>
              <a:rPr lang="ru-RU" dirty="0" err="1">
                <a:solidFill>
                  <a:schemeClr val="tx1"/>
                </a:solidFill>
              </a:rPr>
              <a:t>абилитация</a:t>
            </a:r>
            <a:r>
              <a:rPr lang="ru-RU" dirty="0">
                <a:solidFill>
                  <a:schemeClr val="tx1"/>
                </a:solidFill>
              </a:rPr>
              <a:t> инвалидов направлены на устранение или возможно более полную компенсацию ограничений жизнедеятельности инвалидов в целях их социальной адаптации, включая достижение ими материальной независимости и интеграцию в </a:t>
            </a:r>
            <a:r>
              <a:rPr lang="ru-RU" dirty="0" smtClean="0">
                <a:solidFill>
                  <a:schemeClr val="tx1"/>
                </a:solidFill>
              </a:rPr>
              <a:t>общество»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Законодательные и нормативно-правовые акты</a:t>
            </a:r>
          </a:p>
        </p:txBody>
      </p:sp>
    </p:spTree>
    <p:extLst>
      <p:ext uri="{BB962C8B-B14F-4D97-AF65-F5344CB8AC3E}">
        <p14:creationId xmlns:p14="http://schemas.microsoft.com/office/powerpoint/2010/main" val="3432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873625" y="338138"/>
            <a:ext cx="3813175" cy="10033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FF0000"/>
                </a:solidFill>
              </a:rPr>
              <a:t>Изменения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sz="half" idx="2"/>
          </p:nvPr>
        </p:nvSpPr>
        <p:spPr>
          <a:xfrm>
            <a:off x="4859338" y="1773238"/>
            <a:ext cx="3889375" cy="4437062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tx1"/>
                </a:solidFill>
              </a:rPr>
              <a:t>Установлены медицинские показания: для обеспечения инвалидов креслами-колясками от обода колеса при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умеренных функциональных нарушениях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(для инвалидов с ампутационной культей бедра на любом уровне вне зависимости от эффективности протезирования; ампутационных культей обеих стоп на уровне сустава </a:t>
            </a:r>
            <a:r>
              <a:rPr lang="ru-RU" altLang="ru-RU" sz="2000" b="1" dirty="0" err="1" smtClean="0">
                <a:solidFill>
                  <a:schemeClr val="tx1"/>
                </a:solidFill>
              </a:rPr>
              <a:t>Шопара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072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fld id="{971DA929-2C45-4106-8104-2CC04ECD591E}" type="slidenum">
              <a:rPr lang="ru-RU" altLang="ru-RU" smtClean="0">
                <a:solidFill>
                  <a:schemeClr val="tx2"/>
                </a:solidFill>
              </a:rPr>
              <a:pPr/>
              <a:t>30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pic>
        <p:nvPicPr>
          <p:cNvPr id="30725" name="Рисунок 87" descr="Описание: http://www.uzmpi.ru/assets/images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84163"/>
            <a:ext cx="19431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76" descr="Описание: http://www.medikdoma.ru/lyd/!wpr.7fdmg332g33/yri3awpr.7fdmg332g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5275"/>
            <a:ext cx="194468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Рисунок 88" descr="Описание: http://rcdi-m.ru/tsr/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220913"/>
            <a:ext cx="2125663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Рисунок 92" descr="Описание: http://rcdi-m.ru/tsr/image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2241550"/>
            <a:ext cx="1947862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4" descr="http://im3-tub-ru.yandex.net/i?id=b7cf9ab1a7394ef71400af9e7bebdb89-23-144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4214813"/>
            <a:ext cx="21780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2" descr="Описание: http://rcdi-m.ru/tsr/image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393950"/>
            <a:ext cx="1947862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988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873625" y="476250"/>
            <a:ext cx="3813175" cy="865188"/>
          </a:xfrm>
        </p:spPr>
        <p:txBody>
          <a:bodyPr/>
          <a:lstStyle/>
          <a:p>
            <a:r>
              <a:rPr lang="ru-RU" altLang="ru-RU" b="1" dirty="0" err="1" smtClean="0">
                <a:solidFill>
                  <a:srgbClr val="FF0000"/>
                </a:solidFill>
              </a:rPr>
              <a:t>Изменеия</a:t>
            </a: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31747" name="Текст 2"/>
          <p:cNvSpPr>
            <a:spLocks noGrp="1"/>
          </p:cNvSpPr>
          <p:nvPr>
            <p:ph type="body" sz="half" idx="2"/>
          </p:nvPr>
        </p:nvSpPr>
        <p:spPr>
          <a:xfrm>
            <a:off x="4868863" y="1700213"/>
            <a:ext cx="3817937" cy="4032250"/>
          </a:xfrm>
        </p:spPr>
        <p:txBody>
          <a:bodyPr/>
          <a:lstStyle/>
          <a:p>
            <a:r>
              <a:rPr lang="ru-RU" altLang="ru-RU" sz="2400" b="1" smtClean="0">
                <a:solidFill>
                  <a:schemeClr val="tx1"/>
                </a:solidFill>
              </a:rPr>
              <a:t>Установлены медицинские показания для обеспечения инвалидов с тугоухостью 3 степени телевизорами с телетекстом; телефонными устройствами с текстовым выходом; сигнализаторами звука</a:t>
            </a:r>
          </a:p>
          <a:p>
            <a:endParaRPr lang="ru-RU" altLang="ru-RU" sz="2400" b="1" smtClean="0">
              <a:solidFill>
                <a:schemeClr val="tx1"/>
              </a:solidFill>
            </a:endParaRPr>
          </a:p>
        </p:txBody>
      </p:sp>
      <p:sp>
        <p:nvSpPr>
          <p:cNvPr id="3174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fld id="{FB64CB09-12BA-42B7-B785-D701528988CB}" type="slidenum">
              <a:rPr lang="ru-RU" altLang="ru-RU" smtClean="0">
                <a:solidFill>
                  <a:schemeClr val="tx2"/>
                </a:solidFill>
              </a:rPr>
              <a:pPr/>
              <a:t>31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pic>
        <p:nvPicPr>
          <p:cNvPr id="31749" name="Picture 10" descr="В Москве обновили размеры выплат за ТСР для глухих - Глухих.нет. Новостной портал для глухих и слабослышащих Новости мира глухи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33375"/>
            <a:ext cx="27622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2" descr="ТЕЛЕФОННЫЕ УСТРОЙСТВА С ТЕКСТОВЫМ ВЫХОДОМ - РИАС &quot;Реабилитац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636838"/>
            <a:ext cx="26527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4" descr="Слуховые аппараты. Телефон для слабослышащи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667000"/>
            <a:ext cx="13176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76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860032" y="548680"/>
            <a:ext cx="3813175" cy="792163"/>
          </a:xfrm>
        </p:spPr>
        <p:txBody>
          <a:bodyPr/>
          <a:lstStyle/>
          <a:p>
            <a:r>
              <a:rPr lang="ru-RU" altLang="ru-RU" b="1" dirty="0" err="1" smtClean="0">
                <a:solidFill>
                  <a:srgbClr val="FF0000"/>
                </a:solidFill>
              </a:rPr>
              <a:t>Изменеия</a:t>
            </a: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32771" name="Текст 2"/>
          <p:cNvSpPr>
            <a:spLocks noGrp="1"/>
          </p:cNvSpPr>
          <p:nvPr>
            <p:ph type="body" sz="half" idx="2"/>
          </p:nvPr>
        </p:nvSpPr>
        <p:spPr>
          <a:xfrm>
            <a:off x="4868863" y="1700213"/>
            <a:ext cx="3817937" cy="3960812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800" b="1" smtClean="0">
                <a:solidFill>
                  <a:schemeClr val="tx1"/>
                </a:solidFill>
              </a:rPr>
              <a:t>Определены медицинские показания для обеспечения инвалидов с сигмастомами (</a:t>
            </a:r>
            <a:r>
              <a:rPr lang="ru-RU" altLang="ru-RU" sz="2800" b="1" smtClean="0">
                <a:solidFill>
                  <a:srgbClr val="FF0000"/>
                </a:solidFill>
              </a:rPr>
              <a:t>при умеренных функциональных нарушениях</a:t>
            </a:r>
            <a:r>
              <a:rPr lang="ru-RU" altLang="ru-RU" sz="2800" b="1" smtClean="0">
                <a:solidFill>
                  <a:schemeClr val="tx1"/>
                </a:solidFill>
              </a:rPr>
              <a:t>) ТСР при нарушениях функций выделения</a:t>
            </a:r>
          </a:p>
          <a:p>
            <a:endParaRPr lang="ru-RU" altLang="ru-RU" sz="2800" b="1" smtClean="0">
              <a:solidFill>
                <a:schemeClr val="tx1"/>
              </a:solidFill>
            </a:endParaRPr>
          </a:p>
        </p:txBody>
      </p:sp>
      <p:sp>
        <p:nvSpPr>
          <p:cNvPr id="3277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fld id="{90350EC1-F16D-4F40-83E5-5E51132501F3}" type="slidenum">
              <a:rPr lang="ru-RU" altLang="ru-RU" smtClean="0">
                <a:solidFill>
                  <a:schemeClr val="tx2"/>
                </a:solidFill>
              </a:rPr>
              <a:pPr/>
              <a:t>32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pic>
        <p:nvPicPr>
          <p:cNvPr id="63490" name="Рисунок 72" descr="Рис-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>
            <a:fillRect/>
          </a:stretch>
        </p:blipFill>
        <p:spPr>
          <a:xfrm>
            <a:off x="395536" y="404664"/>
            <a:ext cx="2437656" cy="20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1" descr="C:\Documents and Settings\zhilmar\Desktop\фото продукции\Однокомпонентная илеостомная (открытая) система Эстим  с встроенной застежкой Инвизиклоу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17351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" descr="http://brandportal.coloplast.com/Image/Products/Descriptive/Ostomy%20Care%20-%20descriptive/SenSura%20-%20descriptive/CPOC_SenSura_1piece_open_convex_light_descriptive_001.tif?profile=sys_landscapesmall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492375"/>
            <a:ext cx="167957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Рисунок 1" descr="http://brandportal.coloplast.com/Image/Products/Descriptive/Ostomy%20Care%20-%20descriptive/SenSura%20-%20descriptive/CPOC_SenSura%20Click_baseplate_Descrip.tif?profile=sys_landscape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10008" r="15749" b="10008"/>
          <a:stretch>
            <a:fillRect/>
          </a:stretch>
        </p:blipFill>
        <p:spPr bwMode="auto">
          <a:xfrm>
            <a:off x="250825" y="4149725"/>
            <a:ext cx="15176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Рисунок 15" descr="http://brandportal.coloplast.com/Image/Products/Descriptive/Ostomy%20Care%20-%20descriptive/SenSura%20-%20descriptive/CPOC_SenSura_2piece_Click_Descriptive_01.jpg?profile=sys_landscapesmall%09%09%09%09%20%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498975"/>
            <a:ext cx="1287463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" descr="C:\Documents and Settings\zhilmar\Desktop\пальцы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4533900"/>
            <a:ext cx="15843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160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859338" y="549275"/>
            <a:ext cx="3816350" cy="1008063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FF0000"/>
                </a:solidFill>
              </a:rPr>
              <a:t>Изменения</a:t>
            </a:r>
          </a:p>
        </p:txBody>
      </p:sp>
      <p:sp>
        <p:nvSpPr>
          <p:cNvPr id="33795" name="Текст 2"/>
          <p:cNvSpPr>
            <a:spLocks noGrp="1"/>
          </p:cNvSpPr>
          <p:nvPr>
            <p:ph type="body" sz="half" idx="2"/>
          </p:nvPr>
        </p:nvSpPr>
        <p:spPr>
          <a:xfrm>
            <a:off x="4859338" y="1916113"/>
            <a:ext cx="3819525" cy="3933825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tx1"/>
                </a:solidFill>
              </a:rPr>
              <a:t>Разработаны медицинские показания и противопоказания для обеспечения детей-инвалидов опорами для ползания, сидения, лежания и стояния</a:t>
            </a:r>
          </a:p>
        </p:txBody>
      </p:sp>
      <p:sp>
        <p:nvSpPr>
          <p:cNvPr id="3379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fld id="{8A6C42C9-0FD7-4540-B81E-6D71FBCEADA3}" type="slidenum">
              <a:rPr lang="ru-RU" altLang="ru-RU" smtClean="0">
                <a:solidFill>
                  <a:schemeClr val="tx2"/>
                </a:solidFill>
              </a:rPr>
              <a:pPr/>
              <a:t>33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pic>
        <p:nvPicPr>
          <p:cNvPr id="33797" name="Рисунок 41" descr="Описание: Многофункциональная опора для ползания - ходу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65576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Рисунок 43" descr="Описание: Creepster-Craw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81000"/>
            <a:ext cx="24495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Рисунок 53" descr="Описание: Опора для лежания Sammons Preston Tumble Forms 2 Universal Grasshopper Sys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89200"/>
            <a:ext cx="31337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Рисунок 56" descr="Описание: http://travma-net.ru/upload/iblock/1bc/1bc34ab7738ddf99a09250bea03128b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386263"/>
            <a:ext cx="2500313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Рисунок 51" descr="Описание: &amp;Ocy;&amp;pcy;&amp;ocy;&amp;rcy;&amp;acy; &amp;dcy;&amp;lcy;&amp;yacy; &amp;scy;&amp;icy;&amp;dcy;&amp;iecy;&amp;ncy;&amp;icy;&amp;yacy; «&amp;Zcy;&amp;iecy;&amp;bcy;&amp;rcy;&amp;acy;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4386263"/>
            <a:ext cx="1798637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462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873625" y="692150"/>
            <a:ext cx="3659188" cy="720725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FF0000"/>
                </a:solidFill>
              </a:rPr>
              <a:t>Изменения</a:t>
            </a:r>
          </a:p>
        </p:txBody>
      </p:sp>
      <p:sp>
        <p:nvSpPr>
          <p:cNvPr id="34819" name="Текст 2"/>
          <p:cNvSpPr>
            <a:spLocks noGrp="1"/>
          </p:cNvSpPr>
          <p:nvPr>
            <p:ph type="body" sz="half" idx="2"/>
          </p:nvPr>
        </p:nvSpPr>
        <p:spPr>
          <a:xfrm>
            <a:off x="4868863" y="1557338"/>
            <a:ext cx="3806825" cy="424815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1"/>
                </a:solidFill>
              </a:rPr>
              <a:t>Разработаны медицинские показания и противопоказания для обеспечения инвалидов протезно-ортопедическими изделиями, впервые включенными в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приказ</a:t>
            </a:r>
            <a:endParaRPr lang="ru-RU" altLang="ru-RU" sz="2400" dirty="0" smtClean="0"/>
          </a:p>
        </p:txBody>
      </p:sp>
      <p:sp>
        <p:nvSpPr>
          <p:cNvPr id="3482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fld id="{14846293-37F5-40E2-B685-DE27162C8E7A}" type="slidenum">
              <a:rPr lang="ru-RU" altLang="ru-RU" smtClean="0">
                <a:solidFill>
                  <a:schemeClr val="tx2"/>
                </a:solidFill>
              </a:rPr>
              <a:pPr/>
              <a:t>34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7" r="12956" b="17387"/>
          <a:stretch>
            <a:fillRect/>
          </a:stretch>
        </p:blipFill>
        <p:spPr bwMode="auto">
          <a:xfrm>
            <a:off x="323850" y="333375"/>
            <a:ext cx="24479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333375"/>
            <a:ext cx="192881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311275"/>
            <a:ext cx="19097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295525"/>
            <a:ext cx="1928812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879850"/>
            <a:ext cx="35861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8" descr="Новый рисунок (7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724025"/>
            <a:ext cx="110648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fancybox-img" descr="http://pastermsk.ru/prod/big/prod_129909553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87900"/>
            <a:ext cx="14795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Рисунок 4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4803775"/>
            <a:ext cx="14065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0" descr="Бандаж ортопедический фиксирующий BWF ― Мир Титан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795838"/>
            <a:ext cx="147955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img-current_picture" descr="Бандаж ортопедический фиксирующий BWF ― Мир Титан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873250"/>
            <a:ext cx="14414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261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873625" y="338138"/>
            <a:ext cx="3813175" cy="858837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FF0000"/>
                </a:solidFill>
              </a:rPr>
              <a:t>Изменения</a:t>
            </a:r>
          </a:p>
        </p:txBody>
      </p:sp>
      <p:sp>
        <p:nvSpPr>
          <p:cNvPr id="35843" name="Текст 2"/>
          <p:cNvSpPr>
            <a:spLocks noGrp="1"/>
          </p:cNvSpPr>
          <p:nvPr>
            <p:ph type="body" sz="half" idx="2"/>
          </p:nvPr>
        </p:nvSpPr>
        <p:spPr>
          <a:xfrm>
            <a:off x="4868863" y="1412875"/>
            <a:ext cx="3817937" cy="4176713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1"/>
                </a:solidFill>
              </a:rPr>
              <a:t>Разработаны медицинские показания и противопоказания для обеспечения инвалидов с </a:t>
            </a:r>
            <a:r>
              <a:rPr lang="ru-RU" altLang="ru-RU" sz="2400" b="1" dirty="0" err="1" smtClean="0">
                <a:solidFill>
                  <a:schemeClr val="tx1"/>
                </a:solidFill>
              </a:rPr>
              <a:t>кондуктивной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и смешанной тугоухостью слуховым аппаратом костной проводимости не имплантируемым</a:t>
            </a:r>
            <a:endParaRPr lang="ru-RU" altLang="ru-RU" sz="2400" dirty="0" smtClean="0"/>
          </a:p>
        </p:txBody>
      </p:sp>
      <p:sp>
        <p:nvSpPr>
          <p:cNvPr id="3584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fld id="{84EB7B01-4A9F-4C9B-8C61-A959030DB60B}" type="slidenum">
              <a:rPr lang="ru-RU" altLang="ru-RU" smtClean="0">
                <a:solidFill>
                  <a:schemeClr val="tx2"/>
                </a:solidFill>
              </a:rPr>
              <a:pPr/>
              <a:t>35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36538"/>
            <a:ext cx="1498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95275"/>
            <a:ext cx="2214563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884363"/>
            <a:ext cx="15303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84363"/>
            <a:ext cx="1625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630613"/>
            <a:ext cx="1238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856163"/>
            <a:ext cx="34210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2" descr="!cid_51F6273C-5AAC-4A03-8A25-557BFBEF4103@Speedport_W_723V_1_26_000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683000"/>
            <a:ext cx="303688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028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873625" y="338138"/>
            <a:ext cx="3813175" cy="930275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FF0000"/>
                </a:solidFill>
              </a:rPr>
              <a:t>Изменения</a:t>
            </a:r>
          </a:p>
        </p:txBody>
      </p:sp>
      <p:sp>
        <p:nvSpPr>
          <p:cNvPr id="36867" name="Текст 2"/>
          <p:cNvSpPr>
            <a:spLocks noGrp="1"/>
          </p:cNvSpPr>
          <p:nvPr>
            <p:ph type="body" sz="half" idx="2"/>
          </p:nvPr>
        </p:nvSpPr>
        <p:spPr>
          <a:xfrm>
            <a:off x="4868863" y="1557338"/>
            <a:ext cx="3817937" cy="3649662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tx1"/>
                </a:solidFill>
              </a:rPr>
              <a:t>Разработаны медицинские показания и противопоказания для вновь внесенных в приказ ТСР при нарушениях функций выделения</a:t>
            </a:r>
          </a:p>
        </p:txBody>
      </p:sp>
      <p:sp>
        <p:nvSpPr>
          <p:cNvPr id="3686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fld id="{C220CA5F-8B23-4B53-9241-E67099F8B0CE}" type="slidenum">
              <a:rPr lang="ru-RU" altLang="ru-RU" smtClean="0">
                <a:solidFill>
                  <a:schemeClr val="tx2"/>
                </a:solidFill>
              </a:rPr>
              <a:pPr/>
              <a:t>36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pic>
        <p:nvPicPr>
          <p:cNvPr id="36869" name="Рисунок 18" descr="http://brandportal.coloplast.com/Image/Products/Descriptive/Ostomy%20Care%20-%20descriptive/SenSura%20-%20descriptive/CPOC_SenSura_1piece_Descriptive_01.jpg?profile=sys_landscape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3668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 descr="C:\Documents and Settings\zhilmar\Desktop\фото продукции\дренируемые илеостомные сборные мешки Комбигезив 2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23863"/>
            <a:ext cx="21780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C:\Documents and Settings\zhilmar\Desktop\фото продукции\пластина облегченная Комбигезиd 2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44650"/>
            <a:ext cx="18415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" descr="C:\Documents and Settings\zhilmar\Desktop\пальц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924175"/>
            <a:ext cx="12938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Рисунок 15" descr="http://brandportal.coloplast.com/Image/Products/Descriptive/Ostomy%20Care%20-%20descriptive/Alterna/CPOC_Alterna_Irrigation_Desc_001.tif?profile=sys_landscapemed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068638"/>
            <a:ext cx="14176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225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Распоряжение </a:t>
            </a:r>
            <a:r>
              <a:rPr lang="ru-RU" b="1" dirty="0">
                <a:solidFill>
                  <a:srgbClr val="FF0000"/>
                </a:solidFill>
              </a:rPr>
              <a:t>Правительства РФ от 29.12.2014 № 2762-р</a:t>
            </a:r>
            <a:r>
              <a:rPr lang="ru-RU" dirty="0"/>
              <a:t>, </a:t>
            </a:r>
            <a:r>
              <a:rPr lang="ru-RU" b="1" dirty="0">
                <a:solidFill>
                  <a:schemeClr val="tx1"/>
                </a:solidFill>
              </a:rPr>
              <a:t>в котором  утвержден Перечень медицинских изделий, имплантируемых в организм человека при оказании медицинской помощи в рамках программы государственных гарантий бесплатного оказания гражданам медицинской </a:t>
            </a:r>
            <a:r>
              <a:rPr lang="ru-RU" b="1" dirty="0" smtClean="0">
                <a:solidFill>
                  <a:schemeClr val="tx1"/>
                </a:solidFill>
              </a:rPr>
              <a:t>помощи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800" b="1" dirty="0"/>
              <a:t>ОБЕСПЕЧЕНИЕ ИНВАЛИДОВ ТСР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6270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74670" y="6376243"/>
            <a:ext cx="1161826" cy="365125"/>
          </a:xfrm>
        </p:spPr>
        <p:txBody>
          <a:bodyPr/>
          <a:lstStyle/>
          <a:p>
            <a:pPr algn="r"/>
            <a:fld id="{B19B0651-EE4F-4900-A07F-96A6BFA9D0F0}" type="slidenum">
              <a:rPr lang="ru-RU" sz="1800" b="1" smtClean="0">
                <a:solidFill>
                  <a:schemeClr val="bg1">
                    <a:lumMod val="50000"/>
                  </a:schemeClr>
                </a:solidFill>
              </a:rPr>
              <a:pPr algn="r"/>
              <a:t>38</a:t>
            </a:fld>
            <a:endParaRPr lang="ru-RU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2844" y="6009083"/>
            <a:ext cx="8029632" cy="848917"/>
            <a:chOff x="142844" y="6009083"/>
            <a:chExt cx="8029632" cy="848917"/>
          </a:xfrm>
        </p:grpSpPr>
        <p:sp>
          <p:nvSpPr>
            <p:cNvPr id="5" name="Прямоугольник с двумя вырезанными противолежащими углами 4"/>
            <p:cNvSpPr/>
            <p:nvPr/>
          </p:nvSpPr>
          <p:spPr>
            <a:xfrm>
              <a:off x="1142976" y="6151908"/>
              <a:ext cx="5040560" cy="614639"/>
            </a:xfrm>
            <a:prstGeom prst="snip2Diag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6009083"/>
              <a:ext cx="864096" cy="848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1" y="6151907"/>
              <a:ext cx="1872285" cy="61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14282" y="214290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Благодарю за внимание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81" y="1615429"/>
            <a:ext cx="6578400" cy="438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70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132856"/>
            <a:ext cx="7408333" cy="4176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Ст. 9 </a:t>
            </a:r>
            <a:r>
              <a:rPr lang="ru-RU" b="1" dirty="0">
                <a:solidFill>
                  <a:srgbClr val="FF0000"/>
                </a:solidFill>
              </a:rPr>
              <a:t>Федеральный закон от 24.11.1995 № 181-ФЗ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Основные </a:t>
            </a:r>
            <a:r>
              <a:rPr lang="ru-RU" sz="2800" dirty="0">
                <a:solidFill>
                  <a:schemeClr val="tx1"/>
                </a:solidFill>
              </a:rPr>
              <a:t>направления реабилитации </a:t>
            </a:r>
            <a:r>
              <a:rPr lang="ru-RU" sz="2800" dirty="0" smtClean="0">
                <a:solidFill>
                  <a:schemeClr val="tx1"/>
                </a:solidFill>
              </a:rPr>
              <a:t>инвалидов: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медицинская реабилитация,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 реконструктивная хирургия,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протезирование </a:t>
            </a:r>
            <a:r>
              <a:rPr lang="ru-RU" sz="2800" b="1" dirty="0">
                <a:solidFill>
                  <a:schemeClr val="tx1"/>
                </a:solidFill>
              </a:rPr>
              <a:t>и </a:t>
            </a:r>
            <a:r>
              <a:rPr lang="ru-RU" sz="2800" b="1" dirty="0" err="1">
                <a:solidFill>
                  <a:schemeClr val="tx1"/>
                </a:solidFill>
              </a:rPr>
              <a:t>ортезирование</a:t>
            </a:r>
            <a:r>
              <a:rPr lang="ru-RU" sz="2800" b="1" dirty="0" smtClean="0">
                <a:solidFill>
                  <a:schemeClr val="tx1"/>
                </a:solidFill>
              </a:rPr>
              <a:t>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санаторно-курортное </a:t>
            </a:r>
            <a:r>
              <a:rPr lang="ru-RU" sz="2800" b="1" dirty="0" smtClean="0">
                <a:solidFill>
                  <a:schemeClr val="tx1"/>
                </a:solidFill>
              </a:rPr>
              <a:t>лечение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Законодательные и нормативно-правовые акты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Ст. 9 Федеральный закон от 24.11.1995 № 181-ФЗ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Основные направления реабилитации </a:t>
            </a:r>
            <a:r>
              <a:rPr lang="ru-RU" dirty="0" smtClean="0">
                <a:solidFill>
                  <a:schemeClr val="tx1"/>
                </a:solidFill>
              </a:rPr>
              <a:t>инвалидов: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профессиональная ориентация,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общее </a:t>
            </a:r>
            <a:r>
              <a:rPr lang="ru-RU" sz="2800" b="1" dirty="0">
                <a:solidFill>
                  <a:schemeClr val="tx1"/>
                </a:solidFill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</a:rPr>
              <a:t>профессиональное  образование,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профессиональное </a:t>
            </a:r>
            <a:r>
              <a:rPr lang="ru-RU" sz="2800" b="1" dirty="0">
                <a:solidFill>
                  <a:schemeClr val="tx1"/>
                </a:solidFill>
              </a:rPr>
              <a:t>обучение</a:t>
            </a:r>
            <a:r>
              <a:rPr lang="ru-RU" sz="2800" b="1" dirty="0" smtClean="0">
                <a:solidFill>
                  <a:schemeClr val="tx1"/>
                </a:solidFill>
              </a:rPr>
              <a:t>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содействие </a:t>
            </a:r>
            <a:r>
              <a:rPr lang="ru-RU" sz="2800" b="1" dirty="0">
                <a:solidFill>
                  <a:schemeClr val="tx1"/>
                </a:solidFill>
              </a:rPr>
              <a:t>в трудоустройстве (в том числе на специальных рабочих местах</a:t>
            </a:r>
            <a:r>
              <a:rPr lang="ru-RU" sz="2800" b="1" dirty="0" smtClean="0">
                <a:solidFill>
                  <a:schemeClr val="tx1"/>
                </a:solidFill>
              </a:rPr>
              <a:t>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</a:rPr>
              <a:t>производственная адаптация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Законодательные и нормативно-правовые акты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3"/>
            <a:ext cx="7408333" cy="3888432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«</a:t>
            </a:r>
            <a:r>
              <a:rPr lang="ru-RU" sz="3200" b="1" dirty="0">
                <a:solidFill>
                  <a:srgbClr val="FF0000"/>
                </a:solidFill>
              </a:rPr>
              <a:t>Реабилитация, </a:t>
            </a:r>
            <a:r>
              <a:rPr lang="ru-RU" sz="3200" b="1" dirty="0" err="1">
                <a:solidFill>
                  <a:srgbClr val="FF0000"/>
                </a:solidFill>
              </a:rPr>
              <a:t>абилитация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инвалидов осуществляются организациями независимо от их организационно-правовых форм, прошедшими в установленном законодательством </a:t>
            </a:r>
            <a:r>
              <a:rPr lang="ru-RU" sz="2800" b="1" dirty="0" smtClean="0">
                <a:solidFill>
                  <a:schemeClr val="tx1"/>
                </a:solidFill>
              </a:rPr>
              <a:t>РФ порядке </a:t>
            </a:r>
            <a:r>
              <a:rPr lang="ru-RU" sz="2800" b="1" dirty="0">
                <a:solidFill>
                  <a:schemeClr val="tx1"/>
                </a:solidFill>
              </a:rPr>
              <a:t>аккредитацию (за исключением организаций, осуществляющих медицинскую деятельность) и осуществляющими деятельность в области реабилитации и </a:t>
            </a:r>
            <a:r>
              <a:rPr lang="ru-RU" sz="2800" b="1" dirty="0" err="1">
                <a:solidFill>
                  <a:schemeClr val="tx1"/>
                </a:solidFill>
              </a:rPr>
              <a:t>абилитации</a:t>
            </a:r>
            <a:r>
              <a:rPr lang="ru-RU" sz="2800" b="1" dirty="0">
                <a:solidFill>
                  <a:schemeClr val="tx1"/>
                </a:solidFill>
              </a:rPr>
              <a:t> инвалидов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sz="2800" b="1" dirty="0">
                <a:solidFill>
                  <a:schemeClr val="bg1"/>
                </a:solidFill>
              </a:rPr>
              <a:t>Ст. 9 Федеральный закон от 24.11.1995 № 181-ФЗ </a:t>
            </a:r>
          </a:p>
        </p:txBody>
      </p:sp>
    </p:spTree>
    <p:extLst>
      <p:ext uri="{BB962C8B-B14F-4D97-AF65-F5344CB8AC3E}">
        <p14:creationId xmlns:p14="http://schemas.microsoft.com/office/powerpoint/2010/main" val="20093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628800"/>
            <a:ext cx="7408333" cy="43924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</a:rPr>
              <a:t>Индивидуальная программа реабилитации или </a:t>
            </a:r>
            <a:r>
              <a:rPr lang="ru-RU" sz="3200" b="1" dirty="0" err="1">
                <a:solidFill>
                  <a:srgbClr val="FF0000"/>
                </a:solidFill>
              </a:rPr>
              <a:t>абилитации</a:t>
            </a:r>
            <a:r>
              <a:rPr lang="ru-RU" sz="3200" b="1" dirty="0">
                <a:solidFill>
                  <a:srgbClr val="FF0000"/>
                </a:solidFill>
              </a:rPr>
              <a:t> инвалида</a:t>
            </a:r>
            <a:r>
              <a:rPr lang="ru-RU" sz="3200" dirty="0"/>
              <a:t> </a:t>
            </a:r>
            <a:r>
              <a:rPr lang="ru-RU" dirty="0"/>
              <a:t>- </a:t>
            </a:r>
            <a:r>
              <a:rPr lang="ru-RU" dirty="0">
                <a:solidFill>
                  <a:schemeClr val="tx1"/>
                </a:solidFill>
              </a:rPr>
              <a:t>комплекс оптимальных для инвалида реабилитационных мероприятий, включающий в себя отдельные виды, формы, объемы, сроки и порядок реализации медицинских, профессиональных и других реабилитационных мер, направленных на восстановление, компенсацию нарушенных функций организма, формирование, восстановление, компенсацию способностей инвалида к выполнению определенных видов </a:t>
            </a:r>
            <a:r>
              <a:rPr lang="ru-RU" dirty="0" smtClean="0">
                <a:solidFill>
                  <a:schemeClr val="tx1"/>
                </a:solidFill>
              </a:rPr>
              <a:t>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Ст.11 </a:t>
            </a:r>
            <a:r>
              <a:rPr lang="ru-RU" sz="2800" b="1" dirty="0">
                <a:solidFill>
                  <a:schemeClr val="bg1"/>
                </a:solidFill>
              </a:rPr>
              <a:t>Федеральный закон от 24.11.1995 № 181-ФЗ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Фед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sz="2800" dirty="0">
                <a:solidFill>
                  <a:schemeClr val="tx1"/>
                </a:solidFill>
              </a:rPr>
              <a:t>учреждения </a:t>
            </a:r>
            <a:r>
              <a:rPr lang="ru-RU" sz="2800" dirty="0" smtClean="0">
                <a:solidFill>
                  <a:schemeClr val="tx1"/>
                </a:solidFill>
              </a:rPr>
              <a:t>МСЭ направляют </a:t>
            </a:r>
            <a:r>
              <a:rPr lang="ru-RU" sz="2800" b="1" dirty="0">
                <a:solidFill>
                  <a:schemeClr val="tx1"/>
                </a:solidFill>
              </a:rPr>
              <a:t>выписки из </a:t>
            </a:r>
            <a:r>
              <a:rPr lang="ru-RU" sz="2800" b="1" dirty="0" smtClean="0">
                <a:solidFill>
                  <a:schemeClr val="tx1"/>
                </a:solidFill>
              </a:rPr>
              <a:t>ИПР или </a:t>
            </a:r>
            <a:r>
              <a:rPr lang="ru-RU" sz="2800" b="1" dirty="0" err="1">
                <a:solidFill>
                  <a:schemeClr val="tx1"/>
                </a:solidFill>
              </a:rPr>
              <a:t>абилитации</a:t>
            </a:r>
            <a:r>
              <a:rPr lang="ru-RU" sz="2800" b="1" dirty="0">
                <a:solidFill>
                  <a:schemeClr val="tx1"/>
                </a:solidFill>
              </a:rPr>
              <a:t> инвалида </a:t>
            </a:r>
            <a:r>
              <a:rPr lang="ru-RU" sz="2800" dirty="0">
                <a:solidFill>
                  <a:schemeClr val="tx1"/>
                </a:solidFill>
              </a:rPr>
              <a:t>в соответствующие органы исполнительной власти, органы местного самоуправления, организации независимо от их организационно-правовых форм, на которые возложено проведение мероприятий, предусмотренных </a:t>
            </a:r>
            <a:r>
              <a:rPr lang="ru-RU" sz="2800" dirty="0" smtClean="0">
                <a:solidFill>
                  <a:schemeClr val="tx1"/>
                </a:solidFill>
              </a:rPr>
              <a:t>ИПР </a:t>
            </a:r>
            <a:r>
              <a:rPr lang="ru-RU" sz="2800" dirty="0">
                <a:solidFill>
                  <a:schemeClr val="tx1"/>
                </a:solidFill>
              </a:rPr>
              <a:t>или </a:t>
            </a:r>
            <a:r>
              <a:rPr lang="ru-RU" sz="2800" dirty="0" err="1">
                <a:solidFill>
                  <a:schemeClr val="tx1"/>
                </a:solidFill>
              </a:rPr>
              <a:t>абилитации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инвалида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Ст.11 Федеральный закон от 24.11.1995 № 181-ФЗ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04865"/>
            <a:ext cx="7408333" cy="367240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Указанные органы и организации </a:t>
            </a:r>
            <a:r>
              <a:rPr lang="ru-RU" sz="2800" b="1" dirty="0">
                <a:solidFill>
                  <a:schemeClr val="tx1"/>
                </a:solidFill>
              </a:rPr>
              <a:t>предоставляют информацию об исполнении</a:t>
            </a:r>
            <a:r>
              <a:rPr lang="ru-RU" sz="2800" dirty="0">
                <a:solidFill>
                  <a:schemeClr val="tx1"/>
                </a:solidFill>
              </a:rPr>
              <a:t> возложенных на них ИПР или </a:t>
            </a:r>
            <a:r>
              <a:rPr lang="ru-RU" sz="2800" dirty="0" err="1">
                <a:solidFill>
                  <a:schemeClr val="tx1"/>
                </a:solidFill>
              </a:rPr>
              <a:t>абилитации</a:t>
            </a:r>
            <a:r>
              <a:rPr lang="ru-RU" sz="2800" dirty="0">
                <a:solidFill>
                  <a:schemeClr val="tx1"/>
                </a:solidFill>
              </a:rPr>
              <a:t> инвалида мероприятий в федеральные учреждения МСЭ по форме и в порядке, которые утверждаются федеральным органом исполнительной </a:t>
            </a:r>
            <a:r>
              <a:rPr lang="ru-RU" sz="2800" dirty="0" smtClean="0">
                <a:solidFill>
                  <a:schemeClr val="tx1"/>
                </a:solidFill>
              </a:rPr>
              <a:t>власти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Ст.11 Федеральный закон от 24.11.1995 № 181-ФЗ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1451</TotalTime>
  <Words>2003</Words>
  <Application>Microsoft Office PowerPoint</Application>
  <PresentationFormat>Экран (4:3)</PresentationFormat>
  <Paragraphs>205</Paragraphs>
  <Slides>38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Волна</vt:lpstr>
      <vt:lpstr>Презентация PowerPoint</vt:lpstr>
      <vt:lpstr>Презентация PowerPoint</vt:lpstr>
      <vt:lpstr>Законодательные и нормативно-правовые акты</vt:lpstr>
      <vt:lpstr>Законодательные и нормативно-правовые акты</vt:lpstr>
      <vt:lpstr>Законодательные и нормативно-правовые акты</vt:lpstr>
      <vt:lpstr>Ст. 9 Федеральный закон от 24.11.1995 № 181-ФЗ </vt:lpstr>
      <vt:lpstr>Ст.11 Федеральный закон от 24.11.1995 № 181-ФЗ </vt:lpstr>
      <vt:lpstr>Ст.11 Федеральный закон от 24.11.1995 № 181-ФЗ </vt:lpstr>
      <vt:lpstr>Ст.11 Федеральный закон от 24.11.1995 № 181-ФЗ </vt:lpstr>
      <vt:lpstr>Ст.11.1 Федеральный закон от 24.11.1995 № 181-ФЗ </vt:lpstr>
      <vt:lpstr>ФЗ от 01.12.2014 № 419-ФЗ </vt:lpstr>
      <vt:lpstr> ФЗ от 21.11.2011 № 323-ФЗ «Об основах охраны здоровья граждан в РФ»</vt:lpstr>
      <vt:lpstr>ФЗ от 21.11.2011 № 323-ФЗ «Об основах охраны здоровья граждан в РФ» статья 40</vt:lpstr>
      <vt:lpstr>Медицинская реабилитация, правовые основы</vt:lpstr>
      <vt:lpstr>МЕДИЦИНСКАЯ РЕАБИЛИТАЦИЯ</vt:lpstr>
      <vt:lpstr>ЭТАПЫ МЕДИЦИНСКОЙ РЕАБИЛИТАЦИИ</vt:lpstr>
      <vt:lpstr>САНАТОРНО-КУРОРТНОЕ ЛЕЧЕНИЕ, ПРАВОВЫЕ ОСНОВЫ</vt:lpstr>
      <vt:lpstr>ОБРАЗОВАНИЕ ИНВАЛИДОВ</vt:lpstr>
      <vt:lpstr>СОВРЕМЕННАЯ МОДЕЛЬ ОБРАЗОВАНИЯ ДЕТЕЙ-ИНВАЛИДОВ</vt:lpstr>
      <vt:lpstr>Статья 79 ФЗ № 273-ФЗ</vt:lpstr>
      <vt:lpstr>ОБРАЗОВАНИЕ ИНВАЛИДОВ</vt:lpstr>
      <vt:lpstr>ЗАНЯТОСТЬ ИНВАЛИДОВ</vt:lpstr>
      <vt:lpstr>ЗАНЯТОСТЬ ИНВАЛИДОВ</vt:lpstr>
      <vt:lpstr>ЗАНЯТОСТЬ ИНВАЛИДОВ</vt:lpstr>
      <vt:lpstr>Статья 20 ФЗ № 181-ФЗ </vt:lpstr>
      <vt:lpstr>ЗАНЯТОСТЬ ИНВАЛИДОВ</vt:lpstr>
      <vt:lpstr>ОБЕСПЕЧЕНИЕ ИНВАЛИДОВ ТСР</vt:lpstr>
      <vt:lpstr>ОБЕСПЕЧЕНИЕ ИНВАЛИДОВ ТСР</vt:lpstr>
      <vt:lpstr>ОБЕСПЕЧЕНИЕ ИНВАЛИДОВ ТСР</vt:lpstr>
      <vt:lpstr>Изменения</vt:lpstr>
      <vt:lpstr>Изменеия</vt:lpstr>
      <vt:lpstr>Изменеия</vt:lpstr>
      <vt:lpstr>Изменения</vt:lpstr>
      <vt:lpstr>Изменения</vt:lpstr>
      <vt:lpstr>Изменения</vt:lpstr>
      <vt:lpstr>Изменения</vt:lpstr>
      <vt:lpstr>ОБЕСПЕЧЕНИЕ ИНВАЛИДОВ ТСР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Андреева О.С.</cp:lastModifiedBy>
  <cp:revision>190</cp:revision>
  <cp:lastPrinted>2012-12-13T11:16:19Z</cp:lastPrinted>
  <dcterms:modified xsi:type="dcterms:W3CDTF">2015-04-02T05:24:05Z</dcterms:modified>
</cp:coreProperties>
</file>