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83" r:id="rId1"/>
    <p:sldMasterId id="2147485489" r:id="rId2"/>
  </p:sldMasterIdLst>
  <p:notesMasterIdLst>
    <p:notesMasterId r:id="rId17"/>
  </p:notesMasterIdLst>
  <p:handoutMasterIdLst>
    <p:handoutMasterId r:id="rId18"/>
  </p:handoutMasterIdLst>
  <p:sldIdLst>
    <p:sldId id="468" r:id="rId3"/>
    <p:sldId id="272" r:id="rId4"/>
    <p:sldId id="469" r:id="rId5"/>
    <p:sldId id="346" r:id="rId6"/>
    <p:sldId id="331" r:id="rId7"/>
    <p:sldId id="402" r:id="rId8"/>
    <p:sldId id="403" r:id="rId9"/>
    <p:sldId id="404" r:id="rId10"/>
    <p:sldId id="263" r:id="rId11"/>
    <p:sldId id="470" r:id="rId12"/>
    <p:sldId id="471" r:id="rId13"/>
    <p:sldId id="472" r:id="rId14"/>
    <p:sldId id="473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00"/>
    <a:srgbClr val="CCFFFF"/>
    <a:srgbClr val="DFF2FD"/>
    <a:srgbClr val="4F81BD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582" autoAdjust="0"/>
  </p:normalViewPr>
  <p:slideViewPr>
    <p:cSldViewPr>
      <p:cViewPr varScale="1">
        <p:scale>
          <a:sx n="110" d="100"/>
          <a:sy n="110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8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медико-социальных эспертиз в зависимости от порядка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 порядке обжалования</c:v>
                </c:pt>
                <c:pt idx="1">
                  <c:v>В порядке контроля</c:v>
                </c:pt>
                <c:pt idx="2">
                  <c:v>По Консультации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8360</c:v>
                </c:pt>
                <c:pt idx="1">
                  <c:v>2028</c:v>
                </c:pt>
                <c:pt idx="2">
                  <c:v>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1569335083114619E-2"/>
          <c:y val="0.73766278594234802"/>
          <c:w val="0.42130577427821525"/>
          <c:h val="0.23255643808787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600" dirty="0"/>
              <a:t>Структура письменных обращений по темам, %</a:t>
            </a:r>
          </a:p>
        </c:rich>
      </c:tx>
      <c:layout>
        <c:manualLayout>
          <c:xMode val="edge"/>
          <c:yMode val="edge"/>
          <c:x val="0.22273462967552513"/>
          <c:y val="4.025090982326767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письменных обращений по типам, %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 w="253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по группе</c:v>
                </c:pt>
                <c:pt idx="1">
                  <c:v>по причине</c:v>
                </c:pt>
                <c:pt idx="2">
                  <c:v>по срокам</c:v>
                </c:pt>
                <c:pt idx="3">
                  <c:v>по степени и УПТ</c:v>
                </c:pt>
                <c:pt idx="4">
                  <c:v>нормативно-административные регламенты</c:v>
                </c:pt>
                <c:pt idx="5">
                  <c:v>формально бюрократическое отношение со стороны специалистов МСЭ</c:v>
                </c:pt>
                <c:pt idx="6">
                  <c:v>коррупция</c:v>
                </c:pt>
                <c:pt idx="7">
                  <c:v>не по компетенции</c:v>
                </c:pt>
                <c:pt idx="8">
                  <c:v>ИПР/ПРП</c:v>
                </c:pt>
                <c:pt idx="9">
                  <c:v>другое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40.24</c:v>
                </c:pt>
                <c:pt idx="1">
                  <c:v>0.84</c:v>
                </c:pt>
                <c:pt idx="2">
                  <c:v>0.46</c:v>
                </c:pt>
                <c:pt idx="3">
                  <c:v>1.07</c:v>
                </c:pt>
                <c:pt idx="4">
                  <c:v>0.05</c:v>
                </c:pt>
                <c:pt idx="5">
                  <c:v>0.67</c:v>
                </c:pt>
                <c:pt idx="6">
                  <c:v>0.15</c:v>
                </c:pt>
                <c:pt idx="7">
                  <c:v>0.45</c:v>
                </c:pt>
                <c:pt idx="8">
                  <c:v>1.52</c:v>
                </c:pt>
                <c:pt idx="9">
                  <c:v>54.38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7">
          <a:noFill/>
        </a:ln>
      </c:spPr>
    </c:plotArea>
    <c:legend>
      <c:legendPos val="b"/>
      <c:layout>
        <c:manualLayout>
          <c:xMode val="edge"/>
          <c:yMode val="edge"/>
          <c:x val="9.5991233642605898E-3"/>
          <c:y val="0.3741356448999249"/>
          <c:w val="0.5526916762335049"/>
          <c:h val="0.4525779177662841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97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634040536599576E-2"/>
          <c:y val="0.23554441680538174"/>
          <c:w val="0.5254715296004665"/>
          <c:h val="0.718934919358358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23">
          <a:noFill/>
        </a:ln>
      </c:spPr>
    </c:plotArea>
    <c:legend>
      <c:legendPos val="r"/>
      <c:layout>
        <c:manualLayout>
          <c:xMode val="edge"/>
          <c:yMode val="edge"/>
          <c:x val="0.64280362144179148"/>
          <c:y val="0.34821511579245562"/>
          <c:w val="0.34128758895195105"/>
          <c:h val="0.5041956929339812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0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600" dirty="0"/>
              <a:t>Структура письменных обращений по темам, %</a:t>
            </a:r>
          </a:p>
        </c:rich>
      </c:tx>
      <c:layout>
        <c:manualLayout>
          <c:xMode val="edge"/>
          <c:yMode val="edge"/>
          <c:x val="0.22273462967552513"/>
          <c:y val="4.0250909823267678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37">
          <a:noFill/>
        </a:ln>
      </c:spPr>
    </c:plotArea>
    <c:plotVisOnly val="1"/>
    <c:dispBlanksAs val="zero"/>
    <c:showDLblsOverMax val="0"/>
  </c:chart>
  <c:txPr>
    <a:bodyPr/>
    <a:lstStyle/>
    <a:p>
      <a:pPr>
        <a:defRPr sz="1097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Срез поступивших обращений по </a:t>
            </a:r>
            <a:r>
              <a:rPr lang="ru-RU" sz="1800" dirty="0" smtClean="0"/>
              <a:t>федеральным округам</a:t>
            </a:r>
            <a:endParaRPr lang="ru-RU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Срез поступивших обращений по округам</c:v>
                </c:pt>
              </c:strCache>
            </c:strRef>
          </c:tx>
          <c:invertIfNegative val="0"/>
          <c:dLbls>
            <c:spPr>
              <a:noFill/>
              <a:ln w="2428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Центральный округ</c:v>
                </c:pt>
                <c:pt idx="1">
                  <c:v>Приволжский округ</c:v>
                </c:pt>
                <c:pt idx="2">
                  <c:v>Сибирский округ</c:v>
                </c:pt>
                <c:pt idx="3">
                  <c:v>Северо-Западный округ</c:v>
                </c:pt>
                <c:pt idx="4">
                  <c:v>Южный округ</c:v>
                </c:pt>
                <c:pt idx="5">
                  <c:v>СКФО</c:v>
                </c:pt>
                <c:pt idx="6">
                  <c:v>Уральский округ</c:v>
                </c:pt>
                <c:pt idx="7">
                  <c:v>Дальневосточный округ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2972</c:v>
                </c:pt>
                <c:pt idx="1">
                  <c:v>1595</c:v>
                </c:pt>
                <c:pt idx="2">
                  <c:v>1240</c:v>
                </c:pt>
                <c:pt idx="3">
                  <c:v>987</c:v>
                </c:pt>
                <c:pt idx="4">
                  <c:v>874</c:v>
                </c:pt>
                <c:pt idx="5">
                  <c:v>710</c:v>
                </c:pt>
                <c:pt idx="6">
                  <c:v>553</c:v>
                </c:pt>
                <c:pt idx="7">
                  <c:v>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846208"/>
        <c:axId val="775847296"/>
      </c:barChart>
      <c:catAx>
        <c:axId val="7758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ru-RU"/>
          </a:p>
        </c:txPr>
        <c:crossAx val="775847296"/>
        <c:crosses val="autoZero"/>
        <c:auto val="1"/>
        <c:lblAlgn val="ctr"/>
        <c:lblOffset val="100"/>
        <c:noMultiLvlLbl val="0"/>
      </c:catAx>
      <c:valAx>
        <c:axId val="77584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584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2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spPr>
            <a:solidFill>
              <a:srgbClr val="5B9BD5"/>
            </a:solidFill>
            <a:ln w="25430">
              <a:noFill/>
            </a:ln>
          </c:spPr>
          <c:invertIfNegative val="0"/>
          <c:dLbls>
            <c:spPr>
              <a:noFill/>
              <a:ln w="2543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54</c:v>
                </c:pt>
                <c:pt idx="3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spPr>
            <a:solidFill>
              <a:srgbClr val="ED7D31"/>
            </a:solidFill>
            <a:ln w="25430">
              <a:noFill/>
            </a:ln>
          </c:spPr>
          <c:invertIfNegative val="0"/>
          <c:dLbls>
            <c:spPr>
              <a:noFill/>
              <a:ln w="2543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410</c:v>
                </c:pt>
                <c:pt idx="1">
                  <c:v>380</c:v>
                </c:pt>
                <c:pt idx="2">
                  <c:v>470</c:v>
                </c:pt>
                <c:pt idx="3">
                  <c:v>397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spPr>
            <a:solidFill>
              <a:srgbClr val="A5A5A5"/>
            </a:solidFill>
            <a:ln w="25430">
              <a:noFill/>
            </a:ln>
          </c:spPr>
          <c:invertIfNegative val="0"/>
          <c:dLbls>
            <c:spPr>
              <a:noFill/>
              <a:ln w="2543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1984</c:v>
                </c:pt>
                <c:pt idx="1">
                  <c:v>1756</c:v>
                </c:pt>
                <c:pt idx="2">
                  <c:v>1922</c:v>
                </c:pt>
                <c:pt idx="3">
                  <c:v>1772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без группы</c:v>
                </c:pt>
              </c:strCache>
            </c:strRef>
          </c:tx>
          <c:spPr>
            <a:solidFill>
              <a:srgbClr val="FFC000"/>
            </a:solidFill>
            <a:ln w="25430">
              <a:noFill/>
            </a:ln>
          </c:spPr>
          <c:invertIfNegative val="0"/>
          <c:dLbls>
            <c:spPr>
              <a:noFill/>
              <a:ln w="2543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5871</c:v>
                </c:pt>
                <c:pt idx="1">
                  <c:v>6621</c:v>
                </c:pt>
                <c:pt idx="2">
                  <c:v>5787</c:v>
                </c:pt>
                <c:pt idx="3">
                  <c:v>5960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792096"/>
        <c:axId val="774794816"/>
      </c:barChart>
      <c:catAx>
        <c:axId val="77479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3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4794816"/>
        <c:crosses val="autoZero"/>
        <c:auto val="1"/>
        <c:lblAlgn val="ctr"/>
        <c:lblOffset val="100"/>
        <c:noMultiLvlLbl val="0"/>
      </c:catAx>
      <c:valAx>
        <c:axId val="774794816"/>
        <c:scaling>
          <c:orientation val="minMax"/>
        </c:scaling>
        <c:delete val="0"/>
        <c:axPos val="l"/>
        <c:majorGridlines>
          <c:spPr>
            <a:ln w="953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4792096"/>
        <c:crosses val="autoZero"/>
        <c:crossBetween val="between"/>
      </c:valAx>
      <c:spPr>
        <a:noFill/>
        <a:ln w="25430">
          <a:noFill/>
        </a:ln>
      </c:spPr>
    </c:plotArea>
    <c:legend>
      <c:legendPos val="b"/>
      <c:overlay val="0"/>
      <c:spPr>
        <a:noFill/>
        <a:ln w="2543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3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27844958336749"/>
          <c:y val="6.5979985962958121E-2"/>
          <c:w val="0.33944310083326512"/>
          <c:h val="0.490999277956775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 группе инвалидности</c:v>
                </c:pt>
                <c:pt idx="1">
                  <c:v>по категории "ребенок-инвалид"</c:v>
                </c:pt>
                <c:pt idx="2">
                  <c:v>по ИПР</c:v>
                </c:pt>
                <c:pt idx="3">
                  <c:v>по степени утраты профессиональной трудоспособности</c:v>
                </c:pt>
                <c:pt idx="4">
                  <c:v>по ПРП</c:v>
                </c:pt>
                <c:pt idx="5">
                  <c:v>по причине инвалидности</c:v>
                </c:pt>
                <c:pt idx="6">
                  <c:v>по другим решениям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</c:v>
                </c:pt>
                <c:pt idx="1">
                  <c:v>54</c:v>
                </c:pt>
                <c:pt idx="2">
                  <c:v>21</c:v>
                </c:pt>
                <c:pt idx="3">
                  <c:v>16</c:v>
                </c:pt>
                <c:pt idx="4">
                  <c:v>8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27844958336749"/>
          <c:y val="6.5979985962958121E-2"/>
          <c:w val="0.33944310083326512"/>
          <c:h val="0.490999277956775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 группе инвалидности</c:v>
                </c:pt>
                <c:pt idx="1">
                  <c:v>по категории "ребенок-инвалид"</c:v>
                </c:pt>
                <c:pt idx="2">
                  <c:v>по ИПР</c:v>
                </c:pt>
                <c:pt idx="3">
                  <c:v>по степени утраты профессиональной трудоспособности</c:v>
                </c:pt>
                <c:pt idx="4">
                  <c:v>по ПРП</c:v>
                </c:pt>
                <c:pt idx="5">
                  <c:v>по причине инвалидности</c:v>
                </c:pt>
                <c:pt idx="6">
                  <c:v>по другим решениям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</c:v>
                </c:pt>
                <c:pt idx="1">
                  <c:v>3</c:v>
                </c:pt>
                <c:pt idx="2">
                  <c:v>11</c:v>
                </c:pt>
                <c:pt idx="3">
                  <c:v>10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98023931549557E-2"/>
          <c:y val="0.23188547258825443"/>
          <c:w val="0.90653227871820552"/>
          <c:h val="0.5333046399946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3.5</c:v>
                </c:pt>
                <c:pt idx="1">
                  <c:v>3.3</c:v>
                </c:pt>
                <c:pt idx="2">
                  <c:v>1.7</c:v>
                </c:pt>
                <c:pt idx="3">
                  <c:v>2.6</c:v>
                </c:pt>
                <c:pt idx="4">
                  <c:v>1.5</c:v>
                </c:pt>
                <c:pt idx="5">
                  <c:v>3.6</c:v>
                </c:pt>
                <c:pt idx="6">
                  <c:v>0.8</c:v>
                </c:pt>
                <c:pt idx="7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803520"/>
        <c:axId val="774799712"/>
      </c:barChart>
      <c:catAx>
        <c:axId val="7748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4799712"/>
        <c:crosses val="autoZero"/>
        <c:auto val="1"/>
        <c:lblAlgn val="ctr"/>
        <c:lblOffset val="100"/>
        <c:noMultiLvlLbl val="0"/>
      </c:catAx>
      <c:valAx>
        <c:axId val="77479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480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2.7</c:v>
                </c:pt>
                <c:pt idx="1">
                  <c:v>6.2</c:v>
                </c:pt>
                <c:pt idx="2">
                  <c:v>3.3</c:v>
                </c:pt>
                <c:pt idx="3">
                  <c:v>1.3</c:v>
                </c:pt>
                <c:pt idx="4">
                  <c:v>2.2000000000000002</c:v>
                </c:pt>
                <c:pt idx="5">
                  <c:v>1.5</c:v>
                </c:pt>
                <c:pt idx="6">
                  <c:v>1.5</c:v>
                </c:pt>
                <c:pt idx="7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805696"/>
        <c:axId val="774804064"/>
      </c:barChart>
      <c:catAx>
        <c:axId val="7748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4804064"/>
        <c:crosses val="autoZero"/>
        <c:auto val="1"/>
        <c:lblAlgn val="ctr"/>
        <c:lblOffset val="100"/>
        <c:noMultiLvlLbl val="0"/>
      </c:catAx>
      <c:valAx>
        <c:axId val="77480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480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 w="25437">
              <a:noFill/>
            </a:ln>
          </c:spPr>
          <c:invertIfNegative val="0"/>
          <c:dLbls>
            <c:spPr>
              <a:noFill/>
              <a:ln w="254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Ямало-Ненецкий автономный округ</c:v>
                </c:pt>
                <c:pt idx="1">
                  <c:v>Карачаево-Черкесская Республика</c:v>
                </c:pt>
                <c:pt idx="2">
                  <c:v>Брянская область</c:v>
                </c:pt>
                <c:pt idx="3">
                  <c:v>Астраханская область</c:v>
                </c:pt>
                <c:pt idx="4">
                  <c:v>Псковская область</c:v>
                </c:pt>
                <c:pt idx="5">
                  <c:v>Калининградская область</c:v>
                </c:pt>
                <c:pt idx="6">
                  <c:v>Белгородская область</c:v>
                </c:pt>
                <c:pt idx="7">
                  <c:v>Вологодская область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16.600000000000001</c:v>
                </c:pt>
                <c:pt idx="1">
                  <c:v>14.29</c:v>
                </c:pt>
                <c:pt idx="2">
                  <c:v>8.3000000000000007</c:v>
                </c:pt>
                <c:pt idx="3">
                  <c:v>5.88</c:v>
                </c:pt>
                <c:pt idx="4">
                  <c:v>5.88</c:v>
                </c:pt>
                <c:pt idx="5">
                  <c:v>5.71</c:v>
                </c:pt>
                <c:pt idx="6">
                  <c:v>5.26</c:v>
                </c:pt>
                <c:pt idx="7">
                  <c:v>5.08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4806784"/>
        <c:axId val="774800800"/>
      </c:barChart>
      <c:catAx>
        <c:axId val="77480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3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/>
            </a:pPr>
            <a:endParaRPr lang="ru-RU"/>
          </a:p>
        </c:txPr>
        <c:crossAx val="774800800"/>
        <c:crosses val="autoZero"/>
        <c:auto val="1"/>
        <c:lblAlgn val="ctr"/>
        <c:lblOffset val="100"/>
        <c:noMultiLvlLbl val="0"/>
      </c:catAx>
      <c:valAx>
        <c:axId val="774800800"/>
        <c:scaling>
          <c:orientation val="minMax"/>
        </c:scaling>
        <c:delete val="0"/>
        <c:axPos val="b"/>
        <c:majorGridlines>
          <c:spPr>
            <a:ln w="953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9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774806784"/>
        <c:crosses val="autoZero"/>
        <c:crossBetween val="between"/>
      </c:valAx>
      <c:spPr>
        <a:noFill/>
        <a:ln w="25437">
          <a:noFill/>
        </a:ln>
      </c:spPr>
    </c:plotArea>
    <c:plotVisOnly val="1"/>
    <c:dispBlanksAs val="gap"/>
    <c:showDLblsOverMax val="0"/>
  </c:chart>
  <c:spPr>
    <a:solidFill>
      <a:schemeClr val="bg1"/>
    </a:solidFill>
    <a:ln w="9539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2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634040536599576E-2"/>
          <c:y val="0.23554441680538174"/>
          <c:w val="0.5254715296004665"/>
          <c:h val="0.71893491935835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обращений граждан и организаций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 w="2542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Управление Президента РФ</c:v>
                </c:pt>
                <c:pt idx="1">
                  <c:v>Аппарат Правительства РФ</c:v>
                </c:pt>
                <c:pt idx="2">
                  <c:v>Минтруд России</c:v>
                </c:pt>
                <c:pt idx="3">
                  <c:v>другие организации и непосредственно от граждан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0.189</c:v>
                </c:pt>
                <c:pt idx="1">
                  <c:v>2.1999999999999999E-2</c:v>
                </c:pt>
                <c:pt idx="2">
                  <c:v>0.104</c:v>
                </c:pt>
                <c:pt idx="3">
                  <c:v>0.68400000000000005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3">
          <a:noFill/>
        </a:ln>
      </c:spPr>
    </c:plotArea>
    <c:legend>
      <c:legendPos val="r"/>
      <c:layout>
        <c:manualLayout>
          <c:xMode val="edge"/>
          <c:yMode val="edge"/>
          <c:x val="0.64280362144179148"/>
          <c:y val="0.34821511579245562"/>
          <c:w val="0.34128758895195105"/>
          <c:h val="0.5041956929339812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0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634040536599576E-2"/>
          <c:y val="0.23554441680538174"/>
          <c:w val="0.5254715296004665"/>
          <c:h val="0.718934919358358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23">
          <a:noFill/>
        </a:ln>
      </c:spPr>
    </c:plotArea>
    <c:legend>
      <c:legendPos val="r"/>
      <c:layout>
        <c:manualLayout>
          <c:xMode val="edge"/>
          <c:yMode val="edge"/>
          <c:x val="0.64280362144179148"/>
          <c:y val="0.34821511579245562"/>
          <c:w val="0.34128758895195105"/>
          <c:h val="0.5041956929339812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0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0.97778</cdr:x>
      <cdr:y>0.25683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-1771650" y="-1159192"/>
          <a:ext cx="5476253" cy="1165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</a:t>
          </a:r>
          <a:r>
            <a:rPr lang="ru-RU" sz="2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письменных обращений, поступивших в ФГБУ ФБ МСЭ </a:t>
          </a:r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Минтруда России за </a:t>
          </a:r>
          <a:r>
            <a:rPr lang="ru-RU" sz="2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2014 г.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0.97778</cdr:x>
      <cdr:y>0.25683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-1771650" y="-1159192"/>
          <a:ext cx="5476253" cy="1165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0.97778</cdr:x>
      <cdr:y>0.25683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-1771650" y="-1159192"/>
          <a:ext cx="5476253" cy="1165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28DC70-0563-47F6-BB05-8788F598F654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5F4D18-D56A-4F7D-89E9-EC710DB82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9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930AE4-7904-4ED6-9DCF-1F474EBCEE5A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AE6484B-1B6A-4ED8-95A1-1CD7D4D0F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54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352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876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447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390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2CEFBB-E302-494A-B2D7-713EAFE347F7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1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C836-04BE-429D-8793-C0C78E63641D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490A-8834-4894-87C8-B27E6D0BD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17F0-25E0-4FE0-B184-7B1D34EA906D}" type="datetime1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C5E6-749A-48E8-B7BB-8DE3EB31C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A953-AAC3-4453-8856-B51550B50284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CA7A-0374-4D1B-BF5C-5531B7C50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B371-4E80-433C-BEB9-2912D5B89F39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B24-0A2B-493A-80BF-8BE0E30D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679E-B5DE-49E4-A460-D3AA67C0674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32F9-94C4-4F50-8465-257C6E1B9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C85B-1EBC-4D51-9A32-B31D0A20A94C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A95C-13C1-49EA-838D-0189EF35E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20D8-1D22-4933-8A36-8BA5407BD124}" type="datetime1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9724-87D3-46CD-9263-CAF9223F1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D5DC-149C-4EFC-937B-9AB07CD693AD}" type="datetime1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5719-51A7-43FD-A177-C42344DC4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237B-9097-4D7D-BEF1-F02C5BC58715}" type="datetime1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A13F-3B58-449E-ADA6-5C1CE2745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1124-C4E1-46E1-85C9-0A918F3CEABA}" type="datetime1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FEEB-16AA-4AB8-9ADC-CE0931E9A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D04F1E-470A-47FF-B173-0A0701872162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D3F3CE-5F1D-458F-AB23-267DA8CC6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7" r:id="rId1"/>
    <p:sldLayoutId id="2147485758" r:id="rId2"/>
    <p:sldLayoutId id="2147485759" r:id="rId3"/>
    <p:sldLayoutId id="2147485760" r:id="rId4"/>
    <p:sldLayoutId id="214748576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7572ACF1-663B-4339-ADEA-2A5E5406D024}" type="datetime1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62558964-B899-46F1-A081-4D4A36F01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3" r:id="rId1"/>
    <p:sldLayoutId id="2147485764" r:id="rId2"/>
    <p:sldLayoutId id="2147485765" r:id="rId3"/>
    <p:sldLayoutId id="2147485766" r:id="rId4"/>
    <p:sldLayoutId id="214748576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5.docx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300788" y="6302375"/>
            <a:ext cx="2592387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265238" cy="124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03350" y="323850"/>
            <a:ext cx="7489825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FFFFFF"/>
                </a:solidFill>
              </a:rPr>
              <a:t>ФЕДЕРАЛЬНОЕ ГОСУДАРСТВЕННОЕ БЮДЖЕТНОЕ УЧРЕЖДЕНИЕ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FFFFFF"/>
                </a:solidFill>
              </a:rPr>
              <a:t>«ФЕДЕРАЛЬНОЕ БЮРО МЕДИКО-СОЦИАЛЬНОЙ ЭКСПЕРТИЗЫ»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FFFFFF"/>
                </a:solidFill>
              </a:rPr>
              <a:t>МИНИСТЕРСТВА ТРУДА И СОЦИАЛЬНОЙ ЗАЩИТЫ РОССИЙСКОЙ ФЕДЕРАЦИИ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3816350"/>
            <a:ext cx="3895725" cy="276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7218" y="1651148"/>
            <a:ext cx="7997229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</a:rPr>
              <a:t>Анализ качества представления государственной услуги по медико-социальной экспертизе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00563" y="3571875"/>
            <a:ext cx="4429125" cy="1584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 Black" pitchFamily="34" charset="0"/>
              </a:rPr>
              <a:t>С.И. Козлов</a:t>
            </a:r>
            <a:endParaRPr lang="ru-RU" sz="16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/>
              <a:t>Заместитель </a:t>
            </a:r>
            <a:r>
              <a:rPr lang="ru-RU" dirty="0"/>
              <a:t>руководителя по вопросам совершенствования медико-социальной экспертизы и реабилитации </a:t>
            </a:r>
            <a:r>
              <a:rPr lang="ru-RU" dirty="0" smtClean="0"/>
              <a:t>инвалидов-врач </a:t>
            </a:r>
            <a:r>
              <a:rPr lang="ru-RU" dirty="0"/>
              <a:t>по медико-социальной экспертизе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6072188"/>
            <a:ext cx="32861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/>
              <a:t>МосМ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0892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4" name="Прямоугольник с двумя вырезанными противолежащими углами 3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1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42875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Субъекты Российской Федерации с наибольшим процентом отмененных решений в порядке обжалования, % 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546966"/>
              </p:ext>
            </p:extLst>
          </p:nvPr>
        </p:nvGraphicFramePr>
        <p:xfrm>
          <a:off x="1343660" y="1268760"/>
          <a:ext cx="6828790" cy="474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78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4" name="Прямоугольник с двумя вырезанными противолежащими углами 3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1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861301"/>
              </p:ext>
            </p:extLst>
          </p:nvPr>
        </p:nvGraphicFramePr>
        <p:xfrm>
          <a:off x="899593" y="404664"/>
          <a:ext cx="748883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21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4" name="Прямоугольник с двумя вырезанными противолежащими углами 3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1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52876"/>
              </p:ext>
            </p:extLst>
          </p:nvPr>
        </p:nvGraphicFramePr>
        <p:xfrm>
          <a:off x="899593" y="404664"/>
          <a:ext cx="748883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778117"/>
              </p:ext>
            </p:extLst>
          </p:nvPr>
        </p:nvGraphicFramePr>
        <p:xfrm>
          <a:off x="323528" y="188640"/>
          <a:ext cx="8424936" cy="694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9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4" name="Прямоугольник с двумя вырезанными противолежащими углами 3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1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52876"/>
              </p:ext>
            </p:extLst>
          </p:nvPr>
        </p:nvGraphicFramePr>
        <p:xfrm>
          <a:off x="899593" y="404664"/>
          <a:ext cx="748883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778117"/>
              </p:ext>
            </p:extLst>
          </p:nvPr>
        </p:nvGraphicFramePr>
        <p:xfrm>
          <a:off x="323528" y="188640"/>
          <a:ext cx="8424936" cy="694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698871"/>
              </p:ext>
            </p:extLst>
          </p:nvPr>
        </p:nvGraphicFramePr>
        <p:xfrm>
          <a:off x="683568" y="548680"/>
          <a:ext cx="7992888" cy="560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902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74000" y="6376988"/>
            <a:ext cx="1162050" cy="365125"/>
          </a:xfrm>
        </p:spPr>
        <p:txBody>
          <a:bodyPr/>
          <a:lstStyle/>
          <a:p>
            <a:pPr algn="r">
              <a:defRPr/>
            </a:pPr>
            <a:fld id="{0BD1587E-4652-48E8-B694-0C3B40085BA2}" type="slidenum">
              <a:rPr lang="ru-RU" sz="1800" b="1">
                <a:solidFill>
                  <a:prstClr val="white">
                    <a:lumMod val="50000"/>
                  </a:prstClr>
                </a:solidFill>
              </a:rPr>
              <a:pPr algn="r">
                <a:defRPr/>
              </a:pPr>
              <a:t>14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62467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5" name="Прямоугольник с двумя вырезанными противолежащими углами 4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2471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Рисунок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468" name="TextBox 8"/>
          <p:cNvSpPr txBox="1">
            <a:spLocks noChangeArrowheads="1"/>
          </p:cNvSpPr>
          <p:nvPr/>
        </p:nvSpPr>
        <p:spPr bwMode="auto">
          <a:xfrm>
            <a:off x="392113" y="476672"/>
            <a:ext cx="8643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Благодарю за внимание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47081" y="1615429"/>
            <a:ext cx="6578400" cy="438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71437" y="332656"/>
            <a:ext cx="90011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Показатели деятельности </a:t>
            </a:r>
            <a:r>
              <a:rPr lang="ru-RU" sz="2400" b="1" dirty="0" smtClean="0"/>
              <a:t>Учреждения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2014 </a:t>
            </a:r>
            <a:r>
              <a:rPr lang="ru-RU" sz="2400" b="1" dirty="0" smtClean="0"/>
              <a:t>году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000" b="1" dirty="0" smtClean="0"/>
              <a:t>В 2014 году в учреждении проведено 10795 медико-социальных экспертиз </a:t>
            </a:r>
            <a:endParaRPr lang="ru-RU" sz="2000" dirty="0"/>
          </a:p>
        </p:txBody>
      </p:sp>
      <p:grpSp>
        <p:nvGrpSpPr>
          <p:cNvPr id="15363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8" name="Прямоугольник с двумя вырезанными противолежащими углами 7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1536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43589" y="2132856"/>
            <a:ext cx="835292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8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2427262"/>
              </p:ext>
            </p:extLst>
          </p:nvPr>
        </p:nvGraphicFramePr>
        <p:xfrm>
          <a:off x="1835696" y="1887067"/>
          <a:ext cx="5486400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23529" y="548680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Распределение лиц, прошедших медико-социальную экспертизу в порядке обжалования (контроля) решений главных бюро МСЭ по группам инвалидности за 2011-2014 гг.</a:t>
            </a:r>
            <a:endParaRPr lang="ru-RU" sz="2400" dirty="0"/>
          </a:p>
        </p:txBody>
      </p:sp>
      <p:grpSp>
        <p:nvGrpSpPr>
          <p:cNvPr id="15363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8" name="Прямоугольник с двумя вырезанными противолежащими углами 7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1536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152692"/>
              </p:ext>
            </p:extLst>
          </p:nvPr>
        </p:nvGraphicFramePr>
        <p:xfrm>
          <a:off x="1006965" y="1826894"/>
          <a:ext cx="6749560" cy="418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71098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9B1AEF7-AF26-4984-8AD7-D6C320BB5E99}" type="slidenum">
              <a:rPr lang="ru-RU" sz="1000">
                <a:solidFill>
                  <a:srgbClr val="073E87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000">
              <a:solidFill>
                <a:srgbClr val="073E87"/>
              </a:solidFill>
              <a:latin typeface="+mn-lt"/>
            </a:endParaRPr>
          </a:p>
        </p:txBody>
      </p:sp>
      <p:sp>
        <p:nvSpPr>
          <p:cNvPr id="302081" name="Rectangle 1"/>
          <p:cNvSpPr>
            <a:spLocks noChangeArrowheads="1"/>
          </p:cNvSpPr>
          <p:nvPr/>
        </p:nvSpPr>
        <p:spPr bwMode="auto">
          <a:xfrm>
            <a:off x="357188" y="3717925"/>
            <a:ext cx="850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ctr" eaLnBrk="0" hangingPunct="0">
              <a:buFontTx/>
              <a:buChar char="-"/>
              <a:defRPr/>
            </a:pPr>
            <a:endParaRPr lang="ru-RU" sz="2400" b="1">
              <a:latin typeface="Arial Black" pitchFamily="34" charset="0"/>
            </a:endParaRPr>
          </a:p>
        </p:txBody>
      </p:sp>
      <p:grpSp>
        <p:nvGrpSpPr>
          <p:cNvPr id="16390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16392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1741"/>
            <a:ext cx="8496944" cy="88300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Структура отмененных решений в порядке обжалования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94654789"/>
              </p:ext>
            </p:extLst>
          </p:nvPr>
        </p:nvGraphicFramePr>
        <p:xfrm>
          <a:off x="539553" y="1223169"/>
          <a:ext cx="7776864" cy="492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1293" y="430691"/>
            <a:ext cx="8208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Структура отмененных решений в порядке </a:t>
            </a:r>
            <a:r>
              <a:rPr lang="ru-RU" sz="2400" b="1" dirty="0" smtClean="0"/>
              <a:t>контроля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1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5" name="Прямоугольник с двумя вырезанными противолежащими углами 4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1741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65752399"/>
              </p:ext>
            </p:extLst>
          </p:nvPr>
        </p:nvGraphicFramePr>
        <p:xfrm>
          <a:off x="539553" y="1223169"/>
          <a:ext cx="7776864" cy="492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85762" y="608806"/>
            <a:ext cx="8758238" cy="875978"/>
          </a:xfrm>
        </p:spPr>
        <p:txBody>
          <a:bodyPr lIns="90000" tIns="46800" rIns="90000" bIns="46800"/>
          <a:lstStyle/>
          <a:p>
            <a:r>
              <a:rPr lang="ru-RU" sz="1800" dirty="0">
                <a:solidFill>
                  <a:schemeClr val="tx1"/>
                </a:solidFill>
              </a:rPr>
              <a:t>Чаще всего причинами отмен экспертных решений по группе инвалидности в порядке </a:t>
            </a:r>
            <a:r>
              <a:rPr lang="ru-RU" sz="1800" b="1" dirty="0">
                <a:solidFill>
                  <a:schemeClr val="tx1"/>
                </a:solidFill>
              </a:rPr>
              <a:t>обжалования и контроля</a:t>
            </a:r>
            <a:r>
              <a:rPr lang="ru-RU" sz="1800" dirty="0">
                <a:solidFill>
                  <a:schemeClr val="tx1"/>
                </a:solidFill>
              </a:rPr>
              <a:t> является ошибочная оценка степени нарушения функций организма гражданам с: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42875" y="6008688"/>
            <a:ext cx="8021638" cy="841375"/>
            <a:chOff x="90" y="3785"/>
            <a:chExt cx="5053" cy="530"/>
          </a:xfrm>
        </p:grpSpPr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720" y="3875"/>
              <a:ext cx="3170" cy="382"/>
            </a:xfrm>
            <a:custGeom>
              <a:avLst/>
              <a:gdLst>
                <a:gd name="T0" fmla="*/ 0 w 5040349"/>
                <a:gd name="T1" fmla="*/ 0 h 614076"/>
                <a:gd name="T2" fmla="*/ 0 w 5040349"/>
                <a:gd name="T3" fmla="*/ 0 h 614076"/>
                <a:gd name="T4" fmla="*/ 0 w 5040349"/>
                <a:gd name="T5" fmla="*/ 0 h 614076"/>
                <a:gd name="T6" fmla="*/ 0 w 5040349"/>
                <a:gd name="T7" fmla="*/ 0 h 6140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880 w 5040349"/>
                <a:gd name="T13" fmla="*/ 51441 h 614076"/>
                <a:gd name="T14" fmla="*/ 4989469 w 5040349"/>
                <a:gd name="T15" fmla="*/ 562635 h 6140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0349" h="614076">
                  <a:moveTo>
                    <a:pt x="0" y="0"/>
                  </a:moveTo>
                  <a:lnTo>
                    <a:pt x="4938001" y="0"/>
                  </a:lnTo>
                  <a:lnTo>
                    <a:pt x="5040349" y="102348"/>
                  </a:lnTo>
                  <a:lnTo>
                    <a:pt x="5040349" y="614076"/>
                  </a:lnTo>
                  <a:lnTo>
                    <a:pt x="102348" y="614076"/>
                  </a:lnTo>
                  <a:lnTo>
                    <a:pt x="0" y="51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BA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3785"/>
              <a:ext cx="539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3875"/>
              <a:ext cx="1174" cy="3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70706" y="1819208"/>
            <a:ext cx="8208912" cy="418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Болезнями уха и сосцевидного отростка;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Болезнями системы кровообращения;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Последствиями травм, отравлений и некоторых других последствий воздействия внешних причин;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Врожденными аномалиями, пороками развития, деформациями и хромосомными нарушениями;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Болезнями нервной системы;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Злокачественными новообразованиями;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Болезнями костно-мышечной системы и соединительной ткани.</a:t>
            </a:r>
          </a:p>
          <a:p>
            <a:pPr marL="609600" indent="-3365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68152"/>
          </a:xfrm>
        </p:spPr>
        <p:txBody>
          <a:bodyPr lIns="90000" tIns="46800" rIns="90000" bIns="4680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ru-RU" sz="2000" b="1" dirty="0">
                <a:solidFill>
                  <a:schemeClr val="tx1"/>
                </a:solidFill>
              </a:rPr>
              <a:t>Распределение отмененных в порядке обжалования (контроля) решений главных бюро медико-социальной экспертизы по субъектам Российской Федерации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42875" y="6008688"/>
            <a:ext cx="8021638" cy="841375"/>
            <a:chOff x="90" y="3785"/>
            <a:chExt cx="5053" cy="530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720" y="3875"/>
              <a:ext cx="3170" cy="382"/>
            </a:xfrm>
            <a:custGeom>
              <a:avLst/>
              <a:gdLst>
                <a:gd name="T0" fmla="*/ 0 w 5040349"/>
                <a:gd name="T1" fmla="*/ 0 h 614076"/>
                <a:gd name="T2" fmla="*/ 0 w 5040349"/>
                <a:gd name="T3" fmla="*/ 0 h 614076"/>
                <a:gd name="T4" fmla="*/ 0 w 5040349"/>
                <a:gd name="T5" fmla="*/ 0 h 614076"/>
                <a:gd name="T6" fmla="*/ 0 w 5040349"/>
                <a:gd name="T7" fmla="*/ 0 h 6140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880 w 5040349"/>
                <a:gd name="T13" fmla="*/ 51441 h 614076"/>
                <a:gd name="T14" fmla="*/ 4989469 w 5040349"/>
                <a:gd name="T15" fmla="*/ 562635 h 6140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0349" h="614076">
                  <a:moveTo>
                    <a:pt x="0" y="0"/>
                  </a:moveTo>
                  <a:lnTo>
                    <a:pt x="4938001" y="0"/>
                  </a:lnTo>
                  <a:lnTo>
                    <a:pt x="5040349" y="102348"/>
                  </a:lnTo>
                  <a:lnTo>
                    <a:pt x="5040349" y="614076"/>
                  </a:lnTo>
                  <a:lnTo>
                    <a:pt x="102348" y="614076"/>
                  </a:lnTo>
                  <a:lnTo>
                    <a:pt x="0" y="51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BA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" y="3785"/>
              <a:ext cx="539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9" y="3875"/>
              <a:ext cx="1174" cy="3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81316"/>
              </p:ext>
            </p:extLst>
          </p:nvPr>
        </p:nvGraphicFramePr>
        <p:xfrm>
          <a:off x="222250" y="2058988"/>
          <a:ext cx="8856663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6" imgW="6464174" imgH="2033638" progId="Word.Document.12">
                  <p:embed/>
                </p:oleObj>
              </mc:Choice>
              <mc:Fallback>
                <p:oleObj name="Документ" r:id="rId6" imgW="6464174" imgH="2033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2250" y="2058988"/>
                        <a:ext cx="8856663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79388" y="247650"/>
            <a:ext cx="8785225" cy="1165126"/>
          </a:xfrm>
        </p:spPr>
        <p:txBody>
          <a:bodyPr lIns="90000" tIns="46800" rIns="90000" bIns="4680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chemeClr val="tx1"/>
                </a:solidFill>
              </a:rPr>
              <a:t>Распределение отмененных решений в порядке обжалования по федеральным округам Российской Федерации </a:t>
            </a:r>
            <a:r>
              <a:rPr lang="ru-RU" sz="2400" dirty="0" smtClean="0">
                <a:solidFill>
                  <a:schemeClr val="tx1"/>
                </a:solidFill>
              </a:rPr>
              <a:t>(%)</a:t>
            </a:r>
            <a:endParaRPr lang="ru-RU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42875" y="6008688"/>
            <a:ext cx="8021638" cy="841375"/>
            <a:chOff x="90" y="3785"/>
            <a:chExt cx="5053" cy="530"/>
          </a:xfrm>
        </p:grpSpPr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720" y="3875"/>
              <a:ext cx="3170" cy="382"/>
            </a:xfrm>
            <a:custGeom>
              <a:avLst/>
              <a:gdLst>
                <a:gd name="T0" fmla="*/ 0 w 5040349"/>
                <a:gd name="T1" fmla="*/ 0 h 614076"/>
                <a:gd name="T2" fmla="*/ 0 w 5040349"/>
                <a:gd name="T3" fmla="*/ 0 h 614076"/>
                <a:gd name="T4" fmla="*/ 0 w 5040349"/>
                <a:gd name="T5" fmla="*/ 0 h 614076"/>
                <a:gd name="T6" fmla="*/ 0 w 5040349"/>
                <a:gd name="T7" fmla="*/ 0 h 6140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880 w 5040349"/>
                <a:gd name="T13" fmla="*/ 51441 h 614076"/>
                <a:gd name="T14" fmla="*/ 4989469 w 5040349"/>
                <a:gd name="T15" fmla="*/ 562635 h 6140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0349" h="614076">
                  <a:moveTo>
                    <a:pt x="0" y="0"/>
                  </a:moveTo>
                  <a:lnTo>
                    <a:pt x="4938001" y="0"/>
                  </a:lnTo>
                  <a:lnTo>
                    <a:pt x="5040349" y="102348"/>
                  </a:lnTo>
                  <a:lnTo>
                    <a:pt x="5040349" y="614076"/>
                  </a:lnTo>
                  <a:lnTo>
                    <a:pt x="102348" y="614076"/>
                  </a:lnTo>
                  <a:lnTo>
                    <a:pt x="0" y="51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BA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3785"/>
              <a:ext cx="539" cy="5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3875"/>
              <a:ext cx="1174" cy="3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9311140"/>
              </p:ext>
            </p:extLst>
          </p:nvPr>
        </p:nvGraphicFramePr>
        <p:xfrm>
          <a:off x="1355725" y="920432"/>
          <a:ext cx="6432550" cy="508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4" name="Прямоугольник с двумя вырезанными противолежащими углами 3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1"/>
          <p:cNvGrpSpPr>
            <a:grpSpLocks/>
          </p:cNvGrpSpPr>
          <p:nvPr/>
        </p:nvGrpSpPr>
        <p:grpSpPr bwMode="auto">
          <a:xfrm>
            <a:off x="142875" y="6008688"/>
            <a:ext cx="8029575" cy="849312"/>
            <a:chOff x="142844" y="6009083"/>
            <a:chExt cx="8029632" cy="848917"/>
          </a:xfrm>
        </p:grpSpPr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1142976" y="6151892"/>
              <a:ext cx="5040349" cy="614076"/>
            </a:xfrm>
            <a:prstGeom prst="snip2DiagRect">
              <a:avLst/>
            </a:prstGeom>
            <a:solidFill>
              <a:srgbClr val="C6E7FC">
                <a:lumMod val="75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" lastClr="FFFFFF"/>
                </a:solidFill>
                <a:latin typeface="Candara"/>
              </a:endParaRPr>
            </a:p>
          </p:txBody>
        </p:sp>
        <p:pic>
          <p:nvPicPr>
            <p:cNvPr id="21511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23528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Распределение отмененных решений в порядке </a:t>
            </a:r>
            <a:r>
              <a:rPr lang="ru-RU" sz="2400" dirty="0" smtClean="0"/>
              <a:t>контроля </a:t>
            </a:r>
            <a:r>
              <a:rPr lang="ru-RU" sz="2400" dirty="0"/>
              <a:t>по федеральным округам Российской Федерации (%)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27817317"/>
              </p:ext>
            </p:extLst>
          </p:nvPr>
        </p:nvGraphicFramePr>
        <p:xfrm>
          <a:off x="1363662" y="995997"/>
          <a:ext cx="6416675" cy="515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14_Волн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15_Волн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4083</TotalTime>
  <Words>244</Words>
  <Application>Microsoft Office PowerPoint</Application>
  <PresentationFormat>Экран (4:3)</PresentationFormat>
  <Paragraphs>36</Paragraphs>
  <Slides>14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Candara</vt:lpstr>
      <vt:lpstr>Symbol</vt:lpstr>
      <vt:lpstr>Times New Roman</vt:lpstr>
      <vt:lpstr>14_Волна</vt:lpstr>
      <vt:lpstr>15_Волна</vt:lpstr>
      <vt:lpstr>Документ</vt:lpstr>
      <vt:lpstr>Презентация PowerPoint</vt:lpstr>
      <vt:lpstr>Презентация PowerPoint</vt:lpstr>
      <vt:lpstr>Презентация PowerPoint</vt:lpstr>
      <vt:lpstr>Структура отмененных решений в порядке обжалования</vt:lpstr>
      <vt:lpstr>Презентация PowerPoint</vt:lpstr>
      <vt:lpstr>Чаще всего причинами отмен экспертных решений по группе инвалидности в порядке обжалования и контроля является ошибочная оценка степени нарушения функций организма гражданам с:</vt:lpstr>
      <vt:lpstr> Распределение отмененных в порядке обжалования (контроля) решений главных бюро медико-социальной экспертизы по субъектам Российской Федерации </vt:lpstr>
      <vt:lpstr>Распределение отмененных решений в порядке обжалования по федеральным округам Российской Федерации (%)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Бочкова В.А.</dc:creator>
  <cp:lastModifiedBy>Козлов С.И.</cp:lastModifiedBy>
  <cp:revision>425</cp:revision>
  <dcterms:created xsi:type="dcterms:W3CDTF">2013-02-27T06:29:02Z</dcterms:created>
  <dcterms:modified xsi:type="dcterms:W3CDTF">2015-04-01T15:02:05Z</dcterms:modified>
</cp:coreProperties>
</file>