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79" r:id="rId3"/>
    <p:sldId id="280" r:id="rId4"/>
    <p:sldId id="296" r:id="rId5"/>
    <p:sldId id="281" r:id="rId6"/>
    <p:sldId id="282" r:id="rId7"/>
    <p:sldId id="283" r:id="rId8"/>
    <p:sldId id="288" r:id="rId9"/>
    <p:sldId id="291" r:id="rId10"/>
    <p:sldId id="292" r:id="rId11"/>
    <p:sldId id="293" r:id="rId12"/>
    <p:sldId id="284" r:id="rId13"/>
    <p:sldId id="289" r:id="rId14"/>
    <p:sldId id="257" r:id="rId15"/>
    <p:sldId id="258" r:id="rId16"/>
    <p:sldId id="260" r:id="rId17"/>
    <p:sldId id="259" r:id="rId18"/>
    <p:sldId id="261" r:id="rId19"/>
    <p:sldId id="262" r:id="rId20"/>
    <p:sldId id="29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772"/>
    <a:srgbClr val="87FD45"/>
    <a:srgbClr val="84FD41"/>
    <a:srgbClr val="E62D08"/>
    <a:srgbClr val="166503"/>
    <a:srgbClr val="ACB004"/>
    <a:srgbClr val="BFFE9C"/>
    <a:srgbClr val="5A4B38"/>
    <a:srgbClr val="3A5854"/>
    <a:srgbClr val="21311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7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800"/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населения</c:v>
                </c:pt>
              </c:strCache>
            </c:strRef>
          </c:tx>
          <c:spPr>
            <a:solidFill>
              <a:schemeClr val="accent1"/>
            </a:solidFill>
            <a:ln w="38100">
              <a:solidFill>
                <a:prstClr val="white"/>
              </a:solidFill>
            </a:ln>
          </c:spPr>
          <c:explosion val="7"/>
          <c:dPt>
            <c:idx val="0"/>
            <c:spPr>
              <a:solidFill>
                <a:srgbClr val="B88A18"/>
              </a:solidFill>
              <a:ln w="38100">
                <a:solidFill>
                  <a:prstClr val="white"/>
                </a:solidFill>
              </a:ln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spPr>
              <a:solidFill>
                <a:srgbClr val="D86B40"/>
              </a:solidFill>
              <a:ln w="38100">
                <a:solidFill>
                  <a:prstClr val="white"/>
                </a:solidFill>
              </a:ln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городское население</c:v>
                </c:pt>
                <c:pt idx="1">
                  <c:v>сельское население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0.66300000000000114</c:v>
                </c:pt>
                <c:pt idx="1">
                  <c:v>0.33700000000000058</c:v>
                </c:pt>
              </c:numCache>
            </c:numRef>
          </c:val>
        </c:ser>
        <c:firstSliceAng val="0"/>
        <c:holeSize val="35"/>
      </c:doughnutChart>
    </c:plotArea>
    <c:legend>
      <c:legendPos val="r"/>
      <c:layout>
        <c:manualLayout>
          <c:xMode val="edge"/>
          <c:yMode val="edge"/>
          <c:x val="0.63875942918474515"/>
          <c:y val="0.31241750979772287"/>
          <c:w val="0.3204437574639839"/>
          <c:h val="0.51568996062992123"/>
        </c:manualLayout>
      </c:layout>
      <c:txPr>
        <a:bodyPr/>
        <a:lstStyle/>
        <a:p>
          <a:pPr>
            <a:defRPr sz="2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otY val="15"/>
      <c:perspective val="0"/>
    </c:view3D>
    <c:floor>
      <c:spPr>
        <a:solidFill>
          <a:srgbClr val="FEFAC9"/>
        </a:solidFill>
        <a:ln>
          <a:solidFill>
            <a:srgbClr val="454545"/>
          </a:solidFill>
        </a:ln>
      </c:spPr>
    </c:floor>
    <c:sideWall>
      <c:spPr>
        <a:solidFill>
          <a:schemeClr val="tx2"/>
        </a:solidFill>
      </c:spPr>
    </c:sideWall>
    <c:backWall>
      <c:spPr>
        <a:solidFill>
          <a:schemeClr val="tx2"/>
        </a:solidFill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Российская Федерация</c:v>
                </c:pt>
              </c:strCache>
            </c:strRef>
          </c:tx>
          <c:spPr>
            <a:solidFill>
              <a:srgbClr val="542A00"/>
            </a:solidFill>
          </c:spPr>
          <c:dLbls>
            <c:dLbl>
              <c:idx val="0"/>
              <c:layout>
                <c:manualLayout>
                  <c:x val="2.8332906463815915E-3"/>
                  <c:y val="0.11086069801768057"/>
                </c:manualLayout>
              </c:layout>
              <c:showVal val="1"/>
            </c:dLbl>
            <c:dLbl>
              <c:idx val="1"/>
              <c:layout>
                <c:manualLayout>
                  <c:x val="5.6668043952984304E-3"/>
                  <c:y val="0.10750134905645413"/>
                </c:manualLayout>
              </c:layout>
              <c:showVal val="1"/>
            </c:dLbl>
            <c:txPr>
              <a:bodyPr/>
              <a:lstStyle/>
              <a:p>
                <a:pPr>
                  <a:defRPr sz="21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УПТ впервые</c:v>
                </c:pt>
                <c:pt idx="1">
                  <c:v>УПТ повторно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0.30000000000000016</c:v>
                </c:pt>
                <c:pt idx="1">
                  <c:v>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Воронежская область</c:v>
                </c:pt>
              </c:strCache>
            </c:strRef>
          </c:tx>
          <c:spPr>
            <a:solidFill>
              <a:srgbClr val="21311B"/>
            </a:solidFill>
          </c:spPr>
          <c:dLbls>
            <c:dLbl>
              <c:idx val="0"/>
              <c:layout>
                <c:manualLayout>
                  <c:x val="4.9584538458861301E-2"/>
                  <c:y val="7.5174186995095788E-2"/>
                </c:manualLayout>
              </c:layout>
              <c:showVal val="1"/>
            </c:dLbl>
            <c:dLbl>
              <c:idx val="1"/>
              <c:layout>
                <c:manualLayout>
                  <c:x val="7.0835054941230449E-3"/>
                  <c:y val="9.7170750868950981E-2"/>
                </c:manualLayout>
              </c:layout>
              <c:showVal val="1"/>
            </c:dLbl>
            <c:txPr>
              <a:bodyPr/>
              <a:lstStyle/>
              <a:p>
                <a:pPr>
                  <a:defRPr sz="2100" b="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УПТ впервые</c:v>
                </c:pt>
                <c:pt idx="1">
                  <c:v>УПТ повторно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0.30000000000000016</c:v>
                </c:pt>
                <c:pt idx="1">
                  <c:v>1.6</c:v>
                </c:pt>
              </c:numCache>
            </c:numRef>
          </c:val>
        </c:ser>
        <c:gapWidth val="66"/>
        <c:gapDepth val="119"/>
        <c:shape val="box"/>
        <c:axId val="96204672"/>
        <c:axId val="96206208"/>
        <c:axId val="96200000"/>
      </c:bar3DChart>
      <c:catAx>
        <c:axId val="96204672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96206208"/>
        <c:crosses val="autoZero"/>
        <c:auto val="1"/>
        <c:lblAlgn val="ctr"/>
        <c:lblOffset val="100"/>
      </c:catAx>
      <c:valAx>
        <c:axId val="96206208"/>
        <c:scaling>
          <c:orientation val="minMax"/>
        </c:scaling>
        <c:axPos val="l"/>
        <c:majorGridlines>
          <c:spPr>
            <a:ln>
              <a:solidFill>
                <a:srgbClr val="454545"/>
              </a:solidFill>
            </a:ln>
          </c:spPr>
        </c:majorGridlines>
        <c:numFmt formatCode="General" sourceLinked="1"/>
        <c:tickLblPos val="nextTo"/>
        <c:crossAx val="96204672"/>
        <c:crosses val="autoZero"/>
        <c:crossBetween val="between"/>
      </c:valAx>
      <c:serAx>
        <c:axId val="96200000"/>
        <c:scaling>
          <c:orientation val="minMax"/>
        </c:scaling>
        <c:delete val="1"/>
        <c:axPos val="b"/>
        <c:tickLblPos val="none"/>
        <c:crossAx val="9620620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2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400"/>
            </a:pPr>
            <a:endParaRPr lang="ru-RU"/>
          </a:p>
        </c:txPr>
      </c:legendEntry>
      <c:layout>
        <c:manualLayout>
          <c:xMode val="edge"/>
          <c:yMode val="edge"/>
          <c:x val="0.73268188880391161"/>
          <c:y val="0.10105226403415493"/>
          <c:w val="0.2503176980101931"/>
          <c:h val="0.54090021743615846"/>
        </c:manualLayout>
      </c:layout>
      <c:spPr>
        <a:ln>
          <a:noFill/>
        </a:ln>
      </c:sp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3786375927649241"/>
          <c:y val="0"/>
        </c:manualLayout>
      </c:layout>
      <c:txPr>
        <a:bodyPr/>
        <a:lstStyle/>
        <a:p>
          <a:pPr>
            <a:defRPr sz="2800"/>
          </a:pPr>
          <a:endParaRPr lang="ru-RU"/>
        </a:p>
      </c:txPr>
    </c:title>
    <c:view3D>
      <c:rotX val="50"/>
      <c:depthPercent val="100"/>
      <c:perspective val="5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Возрастная структура населения</c:v>
                </c:pt>
              </c:strCache>
            </c:strRef>
          </c:tx>
          <c:spPr>
            <a:ln w="38100">
              <a:solidFill>
                <a:prstClr val="white"/>
              </a:solidFill>
            </a:ln>
          </c:spPr>
          <c:explosion val="17"/>
          <c:dPt>
            <c:idx val="0"/>
            <c:spPr>
              <a:solidFill>
                <a:srgbClr val="6AAF47"/>
              </a:solidFill>
              <a:ln w="38100">
                <a:solidFill>
                  <a:prstClr val="white"/>
                </a:solidFill>
              </a:ln>
            </c:spPr>
          </c:dPt>
          <c:dPt>
            <c:idx val="2"/>
            <c:spPr>
              <a:solidFill>
                <a:srgbClr val="CB7139"/>
              </a:solidFill>
              <a:ln w="38100">
                <a:solidFill>
                  <a:prstClr val="white"/>
                </a:solidFill>
              </a:ln>
            </c:spPr>
          </c:dPt>
          <c:dLbls>
            <c:dLbl>
              <c:idx val="0"/>
              <c:layout>
                <c:manualLayout>
                  <c:x val="-7.3997991451242473E-2"/>
                  <c:y val="0.12070015569928623"/>
                </c:manualLayout>
              </c:layout>
              <c:showVal val="1"/>
            </c:dLbl>
            <c:dLbl>
              <c:idx val="1"/>
              <c:layout>
                <c:manualLayout>
                  <c:x val="-9.9220882545931768E-2"/>
                  <c:y val="-0.25639542322834646"/>
                </c:manualLayout>
              </c:layout>
              <c:showVal val="1"/>
            </c:dLbl>
            <c:dLbl>
              <c:idx val="2"/>
              <c:layout>
                <c:manualLayout>
                  <c:x val="9.9750551595631856E-2"/>
                  <c:y val="0.10882707879478765"/>
                </c:manualLayout>
              </c:layout>
              <c:showVal val="1"/>
            </c:dLbl>
            <c:txPr>
              <a:bodyPr/>
              <a:lstStyle/>
              <a:p>
                <a:pPr>
                  <a:defRPr sz="2600" b="1">
                    <a:solidFill>
                      <a:schemeClr val="bg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дети и подростки</c:v>
                </c:pt>
                <c:pt idx="1">
                  <c:v>трудоспособный возраст</c:v>
                </c:pt>
                <c:pt idx="2">
                  <c:v>старше струдоспособного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0.16</c:v>
                </c:pt>
                <c:pt idx="1">
                  <c:v>0.56999999999999995</c:v>
                </c:pt>
                <c:pt idx="2">
                  <c:v>0.27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375816550454732"/>
          <c:y val="0.19858944819335694"/>
          <c:w val="0.36653343308439734"/>
          <c:h val="0.71319249551982244"/>
        </c:manualLayout>
      </c:layout>
      <c:spPr>
        <a:ln w="12700"/>
      </c:spPr>
      <c:txPr>
        <a:bodyPr/>
        <a:lstStyle/>
        <a:p>
          <a:pPr>
            <a:defRPr sz="2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800"/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инвалидности вследствие профессиональной патологии</c:v>
                </c:pt>
              </c:strCache>
            </c:strRef>
          </c:tx>
          <c:spPr>
            <a:solidFill>
              <a:schemeClr val="accent1"/>
            </a:solidFill>
            <a:ln w="38100">
              <a:solidFill>
                <a:prstClr val="white"/>
              </a:solidFill>
            </a:ln>
          </c:spPr>
          <c:explosion val="7"/>
          <c:dPt>
            <c:idx val="0"/>
            <c:spPr>
              <a:solidFill>
                <a:srgbClr val="8DA41C"/>
              </a:solidFill>
              <a:ln w="38100">
                <a:solidFill>
                  <a:prstClr val="white"/>
                </a:solidFill>
              </a:ln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spPr>
              <a:solidFill>
                <a:srgbClr val="CA862C"/>
              </a:solidFill>
              <a:ln w="38100">
                <a:solidFill>
                  <a:prstClr val="white"/>
                </a:solidFill>
              </a:ln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>
                        <a:lumMod val="95000"/>
                        <a:lumOff val="5000"/>
                      </a:schemeClr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профессиональные заболевания</c:v>
                </c:pt>
                <c:pt idx="1">
                  <c:v>последствия травм на производстве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0.14500000000000021</c:v>
                </c:pt>
                <c:pt idx="1">
                  <c:v>0.85500000000000065</c:v>
                </c:pt>
              </c:numCache>
            </c:numRef>
          </c:val>
        </c:ser>
        <c:firstSliceAng val="0"/>
        <c:holeSize val="35"/>
      </c:doughnutChart>
    </c:plotArea>
    <c:legend>
      <c:legendPos val="r"/>
      <c:layout>
        <c:manualLayout>
          <c:xMode val="edge"/>
          <c:yMode val="edge"/>
          <c:x val="0.60087485362983473"/>
          <c:y val="0.30216233284021082"/>
          <c:w val="0.37975377367116536"/>
          <c:h val="0.51568996062992123"/>
        </c:manualLayout>
      </c:layout>
      <c:txPr>
        <a:bodyPr/>
        <a:lstStyle/>
        <a:p>
          <a:pPr>
            <a:defRPr sz="2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rgbClr val="FEFAC9"/>
        </a:solidFill>
        <a:ln>
          <a:solidFill>
            <a:srgbClr val="444D26">
              <a:lumMod val="75000"/>
            </a:srgbClr>
          </a:solidFill>
        </a:ln>
      </c:spPr>
    </c:floor>
    <c:sideWall>
      <c:spPr>
        <a:solidFill>
          <a:schemeClr val="tx2"/>
        </a:solidFill>
        <a:ln>
          <a:solidFill>
            <a:schemeClr val="bg2">
              <a:lumMod val="75000"/>
            </a:schemeClr>
          </a:solidFill>
        </a:ln>
      </c:spPr>
    </c:sideWall>
    <c:backWall>
      <c:spPr>
        <a:solidFill>
          <a:schemeClr val="tx2"/>
        </a:solidFill>
        <a:ln>
          <a:solidFill>
            <a:schemeClr val="bg2">
              <a:lumMod val="75000"/>
            </a:schemeClr>
          </a:solidFill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санаторно-курортное лечение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Рекомендации в ПРП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0.30500000000000038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восстановительная терапия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Рекомендации в ПРП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0.22500000000000001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прочие рекомендации</c:v>
                </c:pt>
              </c:strCache>
            </c:strRef>
          </c:tx>
          <c:dLbls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Рекомендации в ПРП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0.47000000000000008</c:v>
                </c:pt>
              </c:numCache>
            </c:numRef>
          </c:val>
        </c:ser>
        <c:gapWidth val="151"/>
        <c:gapDepth val="7"/>
        <c:shape val="box"/>
        <c:axId val="91318912"/>
        <c:axId val="91341184"/>
        <c:axId val="0"/>
      </c:bar3DChart>
      <c:catAx>
        <c:axId val="91318912"/>
        <c:scaling>
          <c:orientation val="minMax"/>
        </c:scaling>
        <c:axPos val="b"/>
        <c:tickLblPos val="nextTo"/>
        <c:txPr>
          <a:bodyPr/>
          <a:lstStyle/>
          <a:p>
            <a:pPr>
              <a:defRPr sz="3200"/>
            </a:pPr>
            <a:endParaRPr lang="ru-RU"/>
          </a:p>
        </c:txPr>
        <c:crossAx val="91341184"/>
        <c:crosses val="autoZero"/>
        <c:auto val="1"/>
        <c:lblAlgn val="ctr"/>
        <c:lblOffset val="100"/>
      </c:catAx>
      <c:valAx>
        <c:axId val="91341184"/>
        <c:scaling>
          <c:orientation val="minMax"/>
        </c:scaling>
        <c:axPos val="l"/>
        <c:majorGridlines>
          <c:spPr>
            <a:ln>
              <a:solidFill>
                <a:srgbClr val="444D26">
                  <a:lumMod val="75000"/>
                </a:srgbClr>
              </a:solidFill>
            </a:ln>
          </c:spPr>
        </c:majorGridlines>
        <c:numFmt formatCode="0.0%" sourceLinked="1"/>
        <c:tickLblPos val="nextTo"/>
        <c:crossAx val="913189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rgbClr val="FEFAC9"/>
        </a:solidFill>
        <a:ln>
          <a:solidFill>
            <a:srgbClr val="444D26">
              <a:lumMod val="75000"/>
            </a:srgbClr>
          </a:solidFill>
        </a:ln>
      </c:spPr>
    </c:floor>
    <c:sideWall>
      <c:spPr>
        <a:solidFill>
          <a:schemeClr val="tx2"/>
        </a:solidFill>
        <a:ln>
          <a:solidFill>
            <a:schemeClr val="bg2">
              <a:lumMod val="75000"/>
            </a:schemeClr>
          </a:solidFill>
        </a:ln>
      </c:spPr>
    </c:sideWall>
    <c:backWall>
      <c:spPr>
        <a:solidFill>
          <a:schemeClr val="tx2"/>
        </a:solidFill>
        <a:ln>
          <a:solidFill>
            <a:schemeClr val="bg2">
              <a:lumMod val="75000"/>
            </a:schemeClr>
          </a:solidFill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санаторно-курортное лечение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Lbls>
            <c:dLbl>
              <c:idx val="0"/>
              <c:layout>
                <c:manualLayout>
                  <c:x val="-0.15583712087070697"/>
                  <c:y val="-1.3743061737729023E-2"/>
                </c:manualLayout>
              </c:layout>
              <c:showVal val="1"/>
            </c:dLbl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Распределение расходов ФСС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амбулаторное лечение</c:v>
                </c:pt>
              </c:strCache>
            </c:strRef>
          </c:tx>
          <c:spPr>
            <a:solidFill>
              <a:srgbClr val="F7633B"/>
            </a:solidFill>
          </c:spPr>
          <c:dLbls>
            <c:dLbl>
              <c:idx val="0"/>
              <c:layout>
                <c:manualLayout>
                  <c:x val="0.2210053714166387"/>
                  <c:y val="-0.11681602477069652"/>
                </c:manualLayout>
              </c:layout>
              <c:showVal val="1"/>
            </c:dLbl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Распределение расходов ФСС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4.0000000000000022E-2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стационарное лечение</c:v>
                </c:pt>
              </c:strCache>
            </c:strRef>
          </c:tx>
          <c:spPr>
            <a:solidFill>
              <a:srgbClr val="E59F51"/>
            </a:solidFill>
          </c:spPr>
          <c:dLbls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Распределение расходов ФСС</c:v>
                </c:pt>
              </c:strCache>
            </c:strRef>
          </c:cat>
          <c:val>
            <c:numRef>
              <c:f>Лист1!$D$2</c:f>
              <c:numCache>
                <c:formatCode>0.0%</c:formatCode>
                <c:ptCount val="1"/>
                <c:pt idx="0">
                  <c:v>0.87000000000000099</c:v>
                </c:pt>
              </c:numCache>
            </c:numRef>
          </c:val>
        </c:ser>
        <c:gapWidth val="151"/>
        <c:gapDepth val="7"/>
        <c:shape val="box"/>
        <c:axId val="91855872"/>
        <c:axId val="92160768"/>
        <c:axId val="0"/>
      </c:bar3DChart>
      <c:catAx>
        <c:axId val="91855872"/>
        <c:scaling>
          <c:orientation val="minMax"/>
        </c:scaling>
        <c:axPos val="b"/>
        <c:tickLblPos val="nextTo"/>
        <c:txPr>
          <a:bodyPr/>
          <a:lstStyle/>
          <a:p>
            <a:pPr>
              <a:defRPr sz="3200"/>
            </a:pPr>
            <a:endParaRPr lang="ru-RU"/>
          </a:p>
        </c:txPr>
        <c:crossAx val="92160768"/>
        <c:crosses val="autoZero"/>
        <c:auto val="1"/>
        <c:lblAlgn val="ctr"/>
        <c:lblOffset val="100"/>
      </c:catAx>
      <c:valAx>
        <c:axId val="92160768"/>
        <c:scaling>
          <c:orientation val="minMax"/>
        </c:scaling>
        <c:axPos val="l"/>
        <c:majorGridlines>
          <c:spPr>
            <a:ln>
              <a:solidFill>
                <a:srgbClr val="444D26">
                  <a:lumMod val="75000"/>
                </a:srgbClr>
              </a:solidFill>
            </a:ln>
          </c:spPr>
        </c:majorGridlines>
        <c:numFmt formatCode="0.0%" sourceLinked="1"/>
        <c:tickLblPos val="nextTo"/>
        <c:crossAx val="918558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CB6E5"/>
            </a:solidFill>
            <a:ln w="50800">
              <a:solidFill>
                <a:schemeClr val="bg1"/>
              </a:solidFill>
            </a:ln>
          </c:spPr>
          <c:dPt>
            <c:idx val="0"/>
            <c:spPr>
              <a:solidFill>
                <a:schemeClr val="bg2">
                  <a:lumMod val="60000"/>
                  <a:lumOff val="40000"/>
                </a:schemeClr>
              </a:solidFill>
              <a:ln w="5080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987A24"/>
              </a:solidFill>
              <a:ln w="5080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E48B84"/>
              </a:solidFill>
              <a:ln w="50800">
                <a:solidFill>
                  <a:schemeClr val="bg1"/>
                </a:solidFill>
              </a:ln>
            </c:spPr>
          </c:dPt>
          <c:cat>
            <c:strRef>
              <c:f>Лист1!$A$2:$A$4</c:f>
              <c:strCache>
                <c:ptCount val="3"/>
                <c:pt idx="0">
                  <c:v>оплачено, выписано к труду</c:v>
                </c:pt>
                <c:pt idx="1">
                  <c:v>оплачено, УПТ</c:v>
                </c:pt>
                <c:pt idx="2">
                  <c:v>не оплачено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39</c:v>
                </c:pt>
                <c:pt idx="1">
                  <c:v>58</c:v>
                </c:pt>
                <c:pt idx="2">
                  <c:v>1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60325">
              <a:solidFill>
                <a:srgbClr val="ED4A09"/>
              </a:solidFill>
            </a:ln>
          </c:spPr>
          <c:dPt>
            <c:idx val="0"/>
            <c:spPr>
              <a:solidFill>
                <a:srgbClr val="FFCF37"/>
              </a:solidFill>
              <a:ln w="60325">
                <a:solidFill>
                  <a:srgbClr val="ED4A09"/>
                </a:solidFill>
              </a:ln>
            </c:spPr>
          </c:dPt>
          <c:dLbls>
            <c:dLbl>
              <c:idx val="0"/>
              <c:layout>
                <c:manualLayout>
                  <c:x val="-5.6627092499873556E-2"/>
                  <c:y val="-0.24842021521418256"/>
                </c:manualLayout>
              </c:layout>
              <c:showVal val="1"/>
            </c:dLbl>
            <c:txPr>
              <a:bodyPr/>
              <a:lstStyle/>
              <a:p>
                <a:pPr>
                  <a:defRPr sz="3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разработана ПРП</c:v>
                </c:pt>
                <c:pt idx="1">
                  <c:v>без ПРП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066284143207261"/>
          <c:y val="0.15815544304601098"/>
          <c:w val="0.37838903371447852"/>
          <c:h val="0.65597393940355986"/>
        </c:manualLayout>
      </c:layout>
      <c:txPr>
        <a:bodyPr/>
        <a:lstStyle/>
        <a:p>
          <a:pPr>
            <a:defRPr sz="2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6F4007"/>
            </a:solidFill>
            <a:ln w="25400">
              <a:solidFill>
                <a:schemeClr val="tx1"/>
              </a:solidFill>
            </a:ln>
          </c:spPr>
          <c:dPt>
            <c:idx val="1"/>
            <c:spPr>
              <a:solidFill>
                <a:srgbClr val="21311B"/>
              </a:solidFill>
              <a:ln w="25400">
                <a:solidFill>
                  <a:schemeClr val="tx1"/>
                </a:solidFill>
              </a:ln>
            </c:spPr>
          </c:dPt>
          <c:dLbls>
            <c:dLbl>
              <c:idx val="1"/>
              <c:layout>
                <c:manualLayout>
                  <c:x val="0.18450451886619859"/>
                  <c:y val="-0.22033391953739576"/>
                </c:manualLayout>
              </c:layout>
              <c:showVal val="1"/>
            </c:dLbl>
            <c:txPr>
              <a:bodyPr/>
              <a:lstStyle/>
              <a:p>
                <a:pPr>
                  <a:defRPr sz="22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УПТ бессрочно</c:v>
                </c:pt>
                <c:pt idx="1">
                  <c:v>УПТ со сроком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0.2</c:v>
                </c:pt>
                <c:pt idx="1">
                  <c:v>0.79600000000000004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4043370505952459"/>
          <c:y val="0.14506585989090656"/>
          <c:w val="0.37229470362433181"/>
          <c:h val="0.73137673049878005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Pt>
            <c:idx val="0"/>
            <c:spPr>
              <a:solidFill>
                <a:schemeClr val="accent2">
                  <a:lumMod val="50000"/>
                </a:schemeClr>
              </a:solidFill>
              <a:ln w="25400">
                <a:solidFill>
                  <a:prstClr val="white"/>
                </a:solidFill>
              </a:ln>
            </c:spPr>
          </c:dPt>
          <c:dPt>
            <c:idx val="1"/>
            <c:spPr>
              <a:solidFill>
                <a:srgbClr val="20302E"/>
              </a:solidFill>
              <a:ln w="25400">
                <a:solidFill>
                  <a:prstClr val="white"/>
                </a:solidFill>
              </a:ln>
            </c:spPr>
          </c:dPt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0.1613400082243546"/>
                  <c:y val="-6.4397655003102738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2100"/>
                </a:pPr>
                <a:endParaRPr lang="ru-RU"/>
              </a:p>
            </c:txPr>
          </c:dLbls>
          <c:cat>
            <c:strRef>
              <c:f>Лист1!$A$2:$A$3</c:f>
              <c:strCache>
                <c:ptCount val="2"/>
                <c:pt idx="0">
                  <c:v>инвалидность без срока</c:v>
                </c:pt>
                <c:pt idx="1">
                  <c:v>инвалидность со сроком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0.33700000000000041</c:v>
                </c:pt>
                <c:pt idx="1">
                  <c:v>0.66300000000000081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6455156838661757"/>
          <c:y val="0.19343751778257701"/>
          <c:w val="0.43186715493488492"/>
          <c:h val="0.61312496443484654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0.22761</cdr:x>
      <cdr:y>0.24286</cdr:y>
    </cdr:from>
    <cdr:to>
      <cdr:x>0.34141</cdr:x>
      <cdr:y>0.34666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1584176" y="1224136"/>
          <a:ext cx="792088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onstantia"/>
            </a:defRPr>
          </a:lvl9pPr>
        </a:lstStyle>
        <a:p xmlns:a="http://schemas.openxmlformats.org/drawingml/2006/main">
          <a:pPr algn="ctr"/>
          <a:r>
            <a:rPr lang="ru-RU" sz="2800" dirty="0" smtClean="0">
              <a:solidFill>
                <a:sysClr val="windowText" lastClr="000000"/>
              </a:solidFill>
            </a:rPr>
            <a:t>(12)</a:t>
          </a:r>
          <a:endParaRPr lang="ru-RU" sz="2400" dirty="0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2E0CB-11A7-4BA1-9FA2-2AA0A6A3CAEF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70494-173E-47CC-B4ED-4FD002BA42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70494-173E-47CC-B4ED-4FD002BA423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ECFCB1-D813-4A83-B3DC-9DEB6A60ED5E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E2D1717-2D04-4EDF-994B-FC599F43A1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hyperlink" Target="http://www.google.ru/url?sa=i&amp;rct=j&amp;q=&amp;esrc=s&amp;frm=1&amp;source=images&amp;cd=&amp;cad=rja&amp;uact=8&amp;ved=0CAcQjRw&amp;url=http://ivan-off.com/tags/%D0%B2%D0%B5%D0%BA%D1%82%D0%BE%D1%80%D0%BD%D1%8B%D0%B9+%D0%B4%D0%BE%D0%BC/&amp;ei=q8ZkVN6nKYLqyQOz_oCQCA&amp;bvm=bv.79189006,d.bGQ&amp;psig=AFQjCNGsQHusFgZgLBex6gaTPHwqz1yabQ&amp;ust=1415976930252858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6672"/>
            <a:ext cx="8305800" cy="2880320"/>
          </a:xfrm>
        </p:spPr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</a:rPr>
              <a:t>Особенности медико-социальной экспертизы лиц,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пострадавших вследствие несчастных случаев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на производстве </a:t>
            </a:r>
            <a:r>
              <a:rPr lang="ru-RU" sz="4000" dirty="0" err="1" smtClean="0">
                <a:solidFill>
                  <a:schemeClr val="tx1"/>
                </a:solidFill>
              </a:rPr>
              <a:t>и\или</a:t>
            </a:r>
            <a:r>
              <a:rPr lang="ru-RU" sz="4000" dirty="0" smtClean="0">
                <a:solidFill>
                  <a:schemeClr val="tx1"/>
                </a:solidFill>
              </a:rPr>
              <a:t> профессиональных заболеваний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3699804"/>
            <a:ext cx="9144000" cy="1241364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  <a:latin typeface="+mj-lt"/>
              </a:rPr>
              <a:t>на примере</a:t>
            </a:r>
            <a:r>
              <a:rPr lang="en-US" sz="3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+mj-lt"/>
              </a:rPr>
              <a:t>ФКУ «Главное бюро МСЭ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+mj-lt"/>
              </a:rPr>
              <a:t>по Воронежской области» Минтруда России</a:t>
            </a:r>
            <a:endParaRPr lang="ru-RU" sz="32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6626" name="Picture 2" descr="производственные травмы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15798" y="5157192"/>
            <a:ext cx="1128202" cy="1700807"/>
          </a:xfrm>
          <a:prstGeom prst="rect">
            <a:avLst/>
          </a:prstGeom>
          <a:noFill/>
        </p:spPr>
      </p:pic>
      <p:sp>
        <p:nvSpPr>
          <p:cNvPr id="5" name="Подзаголовок 3"/>
          <p:cNvSpPr txBox="1">
            <a:spLocks/>
          </p:cNvSpPr>
          <p:nvPr/>
        </p:nvSpPr>
        <p:spPr>
          <a:xfrm>
            <a:off x="0" y="5085184"/>
            <a:ext cx="7956376" cy="177281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1" i="1" u="sng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Докладчик</a:t>
            </a:r>
            <a:r>
              <a:rPr kumimoji="0" lang="ru-RU" sz="2400" b="0" i="1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0" i="1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руководитель-главный эксперт по МСЭ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400" b="0" i="1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ФКУ «Главное бюро МСЭ</a:t>
            </a:r>
            <a:r>
              <a:rPr kumimoji="0" lang="ru-RU" sz="2400" b="0" i="1" u="none" strike="noStrike" kern="1200" cap="none" spc="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по Воронежской области» Минтруда России  д.м.н. О.В. Сергеева</a:t>
            </a:r>
            <a:endParaRPr kumimoji="0" lang="ru-RU" sz="2400" b="0" i="1" u="none" strike="noStrike" kern="1200" cap="none" spc="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60648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Ранняя реабилитация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313384"/>
          <a:ext cx="89644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9344" y="260648"/>
            <a:ext cx="5904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Эффективность ранней реабилитации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187624" y="1700808"/>
          <a:ext cx="669674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кругленная прямоугольная выноска 3"/>
          <p:cNvSpPr/>
          <p:nvPr/>
        </p:nvSpPr>
        <p:spPr>
          <a:xfrm>
            <a:off x="539552" y="1196752"/>
            <a:ext cx="3744416" cy="504056"/>
          </a:xfrm>
          <a:prstGeom prst="wedgeRoundRectCallout">
            <a:avLst>
              <a:gd name="adj1" fmla="val 55049"/>
              <a:gd name="adj2" fmla="val 146068"/>
              <a:gd name="adj3" fmla="val 16667"/>
            </a:avLst>
          </a:prstGeom>
          <a:solidFill>
            <a:srgbClr val="F1B3A9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1</a:t>
            </a:r>
            <a:r>
              <a:rPr lang="ru-RU" sz="2400" dirty="0" smtClean="0">
                <a:solidFill>
                  <a:schemeClr val="bg1"/>
                </a:solidFill>
              </a:rPr>
              <a:t> - не оплачено лечение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5220072" y="5949280"/>
            <a:ext cx="3744416" cy="720080"/>
          </a:xfrm>
          <a:prstGeom prst="wedgeRoundRectCallout">
            <a:avLst>
              <a:gd name="adj1" fmla="val -38323"/>
              <a:gd name="adj2" fmla="val -21008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44450">
            <a:solidFill>
              <a:srgbClr val="4970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39</a:t>
            </a:r>
            <a:r>
              <a:rPr lang="ru-RU" sz="2400" dirty="0" smtClean="0">
                <a:solidFill>
                  <a:schemeClr val="bg1"/>
                </a:solidFill>
              </a:rPr>
              <a:t> – выписано к труду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79512" y="5949280"/>
            <a:ext cx="4176464" cy="720080"/>
          </a:xfrm>
          <a:prstGeom prst="wedgeRoundRectCallout">
            <a:avLst>
              <a:gd name="adj1" fmla="val 47259"/>
              <a:gd name="adj2" fmla="val -155925"/>
              <a:gd name="adj3" fmla="val 16667"/>
            </a:avLst>
          </a:prstGeom>
          <a:solidFill>
            <a:srgbClr val="E0D9C6"/>
          </a:solidFill>
          <a:ln w="444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55</a:t>
            </a:r>
            <a:r>
              <a:rPr lang="ru-RU" sz="2400" dirty="0" smtClean="0">
                <a:solidFill>
                  <a:schemeClr val="bg1"/>
                </a:solidFill>
              </a:rPr>
              <a:t> – не выписано к труду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3707904" y="2924944"/>
            <a:ext cx="1656184" cy="1656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95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</a:rPr>
              <a:t>человек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8304" y="5301208"/>
            <a:ext cx="1547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41 %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</a:pPr>
            <a:r>
              <a:rPr lang="ru-RU" sz="3200" dirty="0"/>
              <a:t>Порядок взаимодействия учреждений и организаций в ходе разработки </a:t>
            </a:r>
            <a:r>
              <a:rPr lang="ru-RU" sz="3200" b="1" dirty="0"/>
              <a:t>ПРП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899592" y="2348880"/>
            <a:ext cx="2519858" cy="2376983"/>
          </a:xfrm>
          <a:prstGeom prst="foldedCorner">
            <a:avLst>
              <a:gd name="adj" fmla="val 22620"/>
            </a:avLst>
          </a:prstGeom>
          <a:solidFill>
            <a:schemeClr val="accent1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Направление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на МСЭ,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выдаваемое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ООЛПП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23528" y="4581128"/>
            <a:ext cx="2592288" cy="1008112"/>
          </a:xfrm>
          <a:prstGeom prst="foldedCorner">
            <a:avLst>
              <a:gd name="adj" fmla="val 22620"/>
            </a:avLst>
          </a:prstGeom>
          <a:solidFill>
            <a:srgbClr val="CCECFF"/>
          </a:solidFill>
          <a:ln w="635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dirty="0"/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ЗАЯВЛЕНИЕ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987824" y="4653136"/>
            <a:ext cx="576263" cy="574675"/>
          </a:xfrm>
          <a:prstGeom prst="rightArrow">
            <a:avLst>
              <a:gd name="adj1" fmla="val 50000"/>
              <a:gd name="adj2" fmla="val 25069"/>
            </a:avLst>
          </a:prstGeom>
          <a:solidFill>
            <a:srgbClr val="CCECFF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932040" y="4653136"/>
            <a:ext cx="576262" cy="574675"/>
          </a:xfrm>
          <a:prstGeom prst="rightArrow">
            <a:avLst>
              <a:gd name="adj1" fmla="val 50000"/>
              <a:gd name="adj2" fmla="val 25069"/>
            </a:avLst>
          </a:prstGeom>
          <a:solidFill>
            <a:srgbClr val="CCECFF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5580112" y="4005064"/>
            <a:ext cx="1080119" cy="1440160"/>
          </a:xfrm>
          <a:prstGeom prst="foldedCorner">
            <a:avLst>
              <a:gd name="adj" fmla="val 22620"/>
            </a:avLst>
          </a:prstGeom>
          <a:solidFill>
            <a:srgbClr val="CCECFF"/>
          </a:solidFill>
          <a:ln w="635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dirty="0">
              <a:solidFill>
                <a:schemeClr val="bg1"/>
              </a:solidFill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ПРП</a:t>
            </a:r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899592" y="5589241"/>
            <a:ext cx="2519883" cy="648072"/>
          </a:xfrm>
          <a:prstGeom prst="foldedCorner">
            <a:avLst>
              <a:gd name="adj" fmla="val 22620"/>
            </a:avLst>
          </a:prstGeom>
          <a:solidFill>
            <a:schemeClr val="accent1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Заключение ВК</a:t>
            </a:r>
          </a:p>
        </p:txBody>
      </p:sp>
      <p:cxnSp>
        <p:nvCxnSpPr>
          <p:cNvPr id="12" name="AutoShape 19"/>
          <p:cNvCxnSpPr>
            <a:cxnSpLocks noChangeShapeType="1"/>
            <a:stCxn id="10" idx="2"/>
            <a:endCxn id="22" idx="2"/>
          </p:cNvCxnSpPr>
          <p:nvPr/>
        </p:nvCxnSpPr>
        <p:spPr bwMode="auto">
          <a:xfrm rot="5400000" flipH="1" flipV="1">
            <a:off x="4103750" y="4221089"/>
            <a:ext cx="72008" cy="3960440"/>
          </a:xfrm>
          <a:prstGeom prst="curvedConnector3">
            <a:avLst>
              <a:gd name="adj1" fmla="val -680283"/>
            </a:avLst>
          </a:prstGeom>
          <a:noFill/>
          <a:ln w="63500">
            <a:solidFill>
              <a:srgbClr val="99CCFF"/>
            </a:solidFill>
            <a:round/>
            <a:headEnd/>
            <a:tailEnd type="stealth" w="med" len="lg"/>
          </a:ln>
          <a:effectLst/>
        </p:spPr>
      </p:cxn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6732588" y="4652963"/>
            <a:ext cx="576262" cy="574675"/>
          </a:xfrm>
          <a:prstGeom prst="rightArrow">
            <a:avLst>
              <a:gd name="adj1" fmla="val 50000"/>
              <a:gd name="adj2" fmla="val 25069"/>
            </a:avLst>
          </a:prstGeom>
          <a:solidFill>
            <a:srgbClr val="CCECFF"/>
          </a:solidFill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4" name="Picture 21" descr="j01856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4149725"/>
            <a:ext cx="1509712" cy="1511300"/>
          </a:xfrm>
          <a:prstGeom prst="rect">
            <a:avLst/>
          </a:prstGeom>
          <a:noFill/>
        </p:spPr>
      </p:pic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7415213" y="3717032"/>
            <a:ext cx="1728787" cy="461665"/>
          </a:xfrm>
          <a:prstGeom prst="rect">
            <a:avLst/>
          </a:prstGeom>
          <a:noFill/>
          <a:ln w="635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/>
              <a:t>РО ФСС</a:t>
            </a:r>
            <a:endParaRPr lang="ru-RU" sz="2400" dirty="0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5508104" y="3356992"/>
            <a:ext cx="1223640" cy="461665"/>
          </a:xfrm>
          <a:prstGeom prst="rect">
            <a:avLst/>
          </a:prstGeom>
          <a:noFill/>
          <a:ln w="63500" algn="ctr">
            <a:solidFill>
              <a:srgbClr val="CCE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/>
              <a:t>3 экз.</a:t>
            </a:r>
          </a:p>
        </p:txBody>
      </p:sp>
      <p:pic>
        <p:nvPicPr>
          <p:cNvPr id="17" name="Picture 26" descr="j01863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580112" y="1556792"/>
            <a:ext cx="1008285" cy="1333878"/>
          </a:xfrm>
          <a:prstGeom prst="rect">
            <a:avLst/>
          </a:prstGeom>
          <a:noFill/>
        </p:spPr>
      </p:pic>
      <p:sp>
        <p:nvSpPr>
          <p:cNvPr id="18" name="AutoShape 28"/>
          <p:cNvSpPr>
            <a:spLocks noChangeArrowheads="1"/>
          </p:cNvSpPr>
          <p:nvPr/>
        </p:nvSpPr>
        <p:spPr bwMode="auto">
          <a:xfrm flipH="1">
            <a:off x="4716016" y="2924944"/>
            <a:ext cx="2808287" cy="2451100"/>
          </a:xfrm>
          <a:custGeom>
            <a:avLst/>
            <a:gdLst>
              <a:gd name="G0" fmla="+- -732793 0 0"/>
              <a:gd name="G1" fmla="+- 11703498 0 0"/>
              <a:gd name="G2" fmla="+- -732793 0 11703498"/>
              <a:gd name="G3" fmla="+- 10800 0 0"/>
              <a:gd name="G4" fmla="+- 0 0 -73279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10800 0 0"/>
              <a:gd name="G9" fmla="+- 0 0 11703498"/>
              <a:gd name="G10" fmla="+- 10800 0 2700"/>
              <a:gd name="G11" fmla="cos G10 -732793"/>
              <a:gd name="G12" fmla="sin G10 -732793"/>
              <a:gd name="G13" fmla="cos 13500 -732793"/>
              <a:gd name="G14" fmla="sin 13500 -732793"/>
              <a:gd name="G15" fmla="+- G11 10800 0"/>
              <a:gd name="G16" fmla="+- G12 10800 0"/>
              <a:gd name="G17" fmla="+- G13 10800 0"/>
              <a:gd name="G18" fmla="+- G14 10800 0"/>
              <a:gd name="G19" fmla="*/ 10800 1 2"/>
              <a:gd name="G20" fmla="+- G19 5400 0"/>
              <a:gd name="G21" fmla="cos G20 -732793"/>
              <a:gd name="G22" fmla="sin G20 -732793"/>
              <a:gd name="G23" fmla="+- G21 10800 0"/>
              <a:gd name="G24" fmla="+- G12 G23 G22"/>
              <a:gd name="G25" fmla="+- G22 G23 G11"/>
              <a:gd name="G26" fmla="cos 10800 -732793"/>
              <a:gd name="G27" fmla="sin 10800 -732793"/>
              <a:gd name="G28" fmla="cos 10800 -732793"/>
              <a:gd name="G29" fmla="sin 10800 -73279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703498"/>
              <a:gd name="G36" fmla="sin G34 11703498"/>
              <a:gd name="G37" fmla="+/ 11703498 -73279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10800 G39"/>
              <a:gd name="G43" fmla="sin 108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614 w 21600"/>
              <a:gd name="T5" fmla="*/ 65 h 21600"/>
              <a:gd name="T6" fmla="*/ 3 w 21600"/>
              <a:gd name="T7" fmla="*/ 11067 h 21600"/>
              <a:gd name="T8" fmla="*/ 9614 w 21600"/>
              <a:gd name="T9" fmla="*/ 65 h 21600"/>
              <a:gd name="T10" fmla="*/ 24043 w 21600"/>
              <a:gd name="T11" fmla="*/ 8182 h 21600"/>
              <a:gd name="T12" fmla="*/ 21918 w 21600"/>
              <a:gd name="T13" fmla="*/ 11353 h 21600"/>
              <a:gd name="T14" fmla="*/ 18746 w 21600"/>
              <a:gd name="T15" fmla="*/ 922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1394" y="8705"/>
                </a:moveTo>
                <a:cubicBezTo>
                  <a:pt x="20394" y="3646"/>
                  <a:pt x="15957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89"/>
                  <a:pt x="1" y="10978"/>
                  <a:pt x="3" y="11067"/>
                </a:cubicBezTo>
                <a:cubicBezTo>
                  <a:pt x="1" y="10978"/>
                  <a:pt x="0" y="10889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57" y="-1"/>
                  <a:pt x="20394" y="3646"/>
                  <a:pt x="21394" y="8705"/>
                </a:cubicBezTo>
                <a:lnTo>
                  <a:pt x="24043" y="8182"/>
                </a:lnTo>
                <a:lnTo>
                  <a:pt x="21918" y="11353"/>
                </a:lnTo>
                <a:lnTo>
                  <a:pt x="18746" y="9229"/>
                </a:lnTo>
                <a:lnTo>
                  <a:pt x="21394" y="8705"/>
                </a:lnTo>
                <a:close/>
              </a:path>
            </a:pathLst>
          </a:custGeom>
          <a:solidFill>
            <a:srgbClr val="CCFFFF"/>
          </a:solidFill>
          <a:ln w="635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4860032" y="5517233"/>
            <a:ext cx="2519883" cy="648072"/>
          </a:xfrm>
          <a:prstGeom prst="foldedCorner">
            <a:avLst>
              <a:gd name="adj" fmla="val 22620"/>
            </a:avLst>
          </a:prstGeom>
          <a:solidFill>
            <a:schemeClr val="accent1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Заключение ВК</a:t>
            </a:r>
          </a:p>
        </p:txBody>
      </p:sp>
      <p:pic>
        <p:nvPicPr>
          <p:cNvPr id="26626" name="Picture 2" descr="https://encrypted-tbn3.gstatic.com/images?q=tbn:ANd9GcRNvXIcT60PV-3OW78j2TqUysSLqyPURVJRx18OIDK5gNG2CpBp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4293096"/>
            <a:ext cx="1190532" cy="1008112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</p:pic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3635896" y="5229200"/>
            <a:ext cx="1224136" cy="461665"/>
          </a:xfrm>
          <a:prstGeom prst="rect">
            <a:avLst/>
          </a:prstGeom>
          <a:noFill/>
          <a:ln w="635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err="1" smtClean="0"/>
              <a:t>бМСЭ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</a:pPr>
            <a:r>
              <a:rPr lang="ru-RU" sz="3200" dirty="0" smtClean="0"/>
              <a:t>Сведения о результатах  первичной МСЭ граждан, пострадавших на производстве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323528" y="1268760"/>
          <a:ext cx="69600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Овал 3"/>
          <p:cNvSpPr/>
          <p:nvPr/>
        </p:nvSpPr>
        <p:spPr>
          <a:xfrm>
            <a:off x="1907704" y="2996952"/>
            <a:ext cx="1584176" cy="1512168"/>
          </a:xfrm>
          <a:prstGeom prst="ellipse">
            <a:avLst/>
          </a:prstGeom>
          <a:solidFill>
            <a:schemeClr val="tx1"/>
          </a:solidFill>
          <a:ln>
            <a:solidFill>
              <a:srgbClr val="ED4A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127</a:t>
            </a:r>
            <a:r>
              <a:rPr lang="ru-RU" sz="2800" dirty="0" smtClean="0">
                <a:solidFill>
                  <a:schemeClr val="bg1"/>
                </a:solidFill>
              </a:rPr>
              <a:t> чел.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092280" y="4653136"/>
            <a:ext cx="1656184" cy="1584176"/>
          </a:xfrm>
          <a:prstGeom prst="ellipse">
            <a:avLst/>
          </a:prstGeom>
          <a:solidFill>
            <a:srgbClr val="FFCF37"/>
          </a:solidFill>
          <a:ln>
            <a:solidFill>
              <a:srgbClr val="ED4A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236296" y="5013176"/>
            <a:ext cx="14401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21 </a:t>
            </a:r>
            <a:r>
              <a:rPr lang="ru-RU" sz="2400" dirty="0" smtClean="0">
                <a:solidFill>
                  <a:schemeClr val="bg1"/>
                </a:solidFill>
              </a:rPr>
              <a:t>чел. ПРП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TextBox 9"/>
          <p:cNvSpPr txBox="1"/>
          <p:nvPr/>
        </p:nvSpPr>
        <p:spPr>
          <a:xfrm>
            <a:off x="2843808" y="4869160"/>
            <a:ext cx="972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 smtClean="0">
                <a:solidFill>
                  <a:sysClr val="windowText" lastClr="000000"/>
                </a:solidFill>
              </a:rPr>
              <a:t>(115)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67545" y="1124347"/>
            <a:ext cx="8280919" cy="864493"/>
          </a:xfrm>
          <a:prstGeom prst="rect">
            <a:avLst/>
          </a:prstGeom>
          <a:solidFill>
            <a:schemeClr val="tx2">
              <a:lumMod val="90000"/>
            </a:schemeClr>
          </a:solidFill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75000"/>
              </a:lnSpc>
            </a:pPr>
            <a:r>
              <a:rPr lang="ru-RU" sz="2200" dirty="0">
                <a:solidFill>
                  <a:schemeClr val="bg1"/>
                </a:solidFill>
                <a:latin typeface="Constantia" pitchFamily="18" charset="0"/>
              </a:rPr>
              <a:t>1. Рекомендуются мероприятия медицинской реабилитации по </a:t>
            </a:r>
            <a:r>
              <a:rPr lang="ru-RU" sz="2200" u="sng" dirty="0">
                <a:solidFill>
                  <a:schemeClr val="bg1"/>
                </a:solidFill>
                <a:latin typeface="Constantia" pitchFamily="18" charset="0"/>
              </a:rPr>
              <a:t>сопутствующим </a:t>
            </a:r>
            <a:r>
              <a:rPr lang="ru-RU" sz="2200" u="sng" dirty="0" smtClean="0">
                <a:solidFill>
                  <a:schemeClr val="bg1"/>
                </a:solidFill>
                <a:latin typeface="Constantia" pitchFamily="18" charset="0"/>
              </a:rPr>
              <a:t>заболеваниям</a:t>
            </a:r>
            <a:endParaRPr lang="ru-RU" sz="2200" u="sng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67544" y="2276872"/>
            <a:ext cx="8280920" cy="864096"/>
          </a:xfrm>
          <a:prstGeom prst="rect">
            <a:avLst/>
          </a:prstGeom>
          <a:solidFill>
            <a:schemeClr val="tx2">
              <a:lumMod val="90000"/>
            </a:schemeClr>
          </a:solidFill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75000"/>
              </a:lnSpc>
            </a:pPr>
            <a:r>
              <a:rPr lang="ru-RU" sz="2200" dirty="0">
                <a:solidFill>
                  <a:schemeClr val="bg1"/>
                </a:solidFill>
                <a:latin typeface="Constantia" pitchFamily="18" charset="0"/>
              </a:rPr>
              <a:t>2. </a:t>
            </a:r>
            <a:r>
              <a:rPr lang="ru-RU" sz="2200" u="sng" dirty="0">
                <a:solidFill>
                  <a:schemeClr val="bg1"/>
                </a:solidFill>
                <a:latin typeface="Constantia" pitchFamily="18" charset="0"/>
              </a:rPr>
              <a:t>Математически неправильное соотношение </a:t>
            </a:r>
            <a:r>
              <a:rPr lang="ru-RU" sz="2200" dirty="0">
                <a:solidFill>
                  <a:schemeClr val="bg1"/>
                </a:solidFill>
                <a:latin typeface="Constantia" pitchFamily="18" charset="0"/>
              </a:rPr>
              <a:t>количества лекарственных средств, курсов, объемов реабилитации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67544" y="3429000"/>
            <a:ext cx="8280919" cy="863600"/>
          </a:xfrm>
          <a:prstGeom prst="rect">
            <a:avLst/>
          </a:prstGeom>
          <a:solidFill>
            <a:schemeClr val="tx2">
              <a:lumMod val="90000"/>
            </a:schemeClr>
          </a:solidFill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75000"/>
              </a:lnSpc>
            </a:pPr>
            <a:r>
              <a:rPr lang="ru-RU" sz="2200" dirty="0">
                <a:solidFill>
                  <a:schemeClr val="bg1"/>
                </a:solidFill>
                <a:latin typeface="Constantia" pitchFamily="18" charset="0"/>
              </a:rPr>
              <a:t>3. </a:t>
            </a:r>
            <a:r>
              <a:rPr lang="ru-RU" sz="2200" u="sng" dirty="0">
                <a:solidFill>
                  <a:schemeClr val="bg1"/>
                </a:solidFill>
                <a:latin typeface="Constantia" pitchFamily="18" charset="0"/>
              </a:rPr>
              <a:t>Профиль санатория</a:t>
            </a:r>
            <a:r>
              <a:rPr lang="ru-RU" sz="2200" dirty="0">
                <a:solidFill>
                  <a:schemeClr val="bg1"/>
                </a:solidFill>
                <a:latin typeface="Constantia" pitchFamily="18" charset="0"/>
              </a:rPr>
              <a:t> указывается неверно или в вольной формулировке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67545" y="4581923"/>
            <a:ext cx="8280919" cy="791294"/>
          </a:xfrm>
          <a:prstGeom prst="rect">
            <a:avLst/>
          </a:prstGeom>
          <a:solidFill>
            <a:schemeClr val="tx2">
              <a:lumMod val="90000"/>
            </a:schemeClr>
          </a:solidFill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75000"/>
              </a:lnSpc>
            </a:pPr>
            <a:r>
              <a:rPr lang="ru-RU" sz="2200" dirty="0">
                <a:solidFill>
                  <a:schemeClr val="bg1"/>
                </a:solidFill>
                <a:latin typeface="Constantia" pitchFamily="18" charset="0"/>
              </a:rPr>
              <a:t>4. Вносятся рекомендации по обеспечению </a:t>
            </a:r>
            <a:r>
              <a:rPr lang="ru-RU" sz="2200" u="sng" dirty="0">
                <a:solidFill>
                  <a:schemeClr val="bg1"/>
                </a:solidFill>
                <a:latin typeface="Constantia" pitchFamily="18" charset="0"/>
              </a:rPr>
              <a:t>ТСР</a:t>
            </a:r>
            <a:r>
              <a:rPr lang="ru-RU" sz="2200" dirty="0">
                <a:solidFill>
                  <a:schemeClr val="bg1"/>
                </a:solidFill>
                <a:latin typeface="Constantia" pitchFamily="18" charset="0"/>
              </a:rPr>
              <a:t>, часто - </a:t>
            </a:r>
            <a:r>
              <a:rPr lang="ru-RU" sz="2200" u="sng" dirty="0">
                <a:solidFill>
                  <a:schemeClr val="bg1"/>
                </a:solidFill>
                <a:latin typeface="Constantia" pitchFamily="18" charset="0"/>
              </a:rPr>
              <a:t>неграмотно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39552" y="332656"/>
            <a:ext cx="806526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</a:pPr>
            <a:r>
              <a:rPr lang="ru-RU" sz="3200" dirty="0">
                <a:latin typeface="Bookman Old Style" pitchFamily="18" charset="0"/>
              </a:rPr>
              <a:t>Дефекты </a:t>
            </a:r>
            <a:r>
              <a:rPr lang="ru-RU" sz="3200" dirty="0" smtClean="0">
                <a:latin typeface="Bookman Old Style" pitchFamily="18" charset="0"/>
              </a:rPr>
              <a:t>ООЛПП при </a:t>
            </a:r>
            <a:r>
              <a:rPr lang="ru-RU" sz="3200" dirty="0">
                <a:latin typeface="Bookman Old Style" pitchFamily="18" charset="0"/>
              </a:rPr>
              <a:t>направлении: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899592" y="5733256"/>
            <a:ext cx="7488832" cy="981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</a:pPr>
            <a:r>
              <a:rPr lang="ru-RU" sz="2400" dirty="0">
                <a:solidFill>
                  <a:srgbClr val="663300"/>
                </a:solidFill>
                <a:latin typeface="Bookman Old Style" pitchFamily="18" charset="0"/>
              </a:rPr>
              <a:t>Основные проблемы взаимодействия – несогласованность, небрежность, нежелание давать разъяснения гражданам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611560" y="4869160"/>
            <a:ext cx="8136904" cy="1872208"/>
          </a:xfrm>
          <a:prstGeom prst="roundRect">
            <a:avLst/>
          </a:prstGeom>
          <a:solidFill>
            <a:schemeClr val="tx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1"/>
                </a:solidFill>
              </a:rPr>
              <a:t>ПРП составляется в 3-х экземплярах (</a:t>
            </a:r>
            <a:r>
              <a:rPr lang="ru-RU" b="1" dirty="0" smtClean="0">
                <a:solidFill>
                  <a:schemeClr val="bg1"/>
                </a:solidFill>
              </a:rPr>
              <a:t>один направляется в территориальное отделение Фонда социального страхования Российской Федерации</a:t>
            </a:r>
            <a:r>
              <a:rPr lang="ru-RU" dirty="0" smtClean="0">
                <a:solidFill>
                  <a:schemeClr val="bg1"/>
                </a:solidFill>
              </a:rPr>
              <a:t>, второй выдается на руки пострадавшему, третий приобщается к акту освидетельствования в учреждении МСЭ).</a:t>
            </a:r>
          </a:p>
          <a:p>
            <a:pPr algn="r"/>
            <a:r>
              <a:rPr lang="ru-RU" sz="1600" i="1" dirty="0" smtClean="0">
                <a:solidFill>
                  <a:srgbClr val="663300"/>
                </a:solidFill>
              </a:rPr>
              <a:t>п. 8 Инструкции о прядке заполнения форм</a:t>
            </a:r>
            <a:r>
              <a:rPr lang="en-US" sz="1600" i="1" dirty="0" smtClean="0">
                <a:solidFill>
                  <a:srgbClr val="663300"/>
                </a:solidFill>
              </a:rPr>
              <a:t> </a:t>
            </a:r>
            <a:r>
              <a:rPr lang="ru-RU" sz="1600" i="1" dirty="0" smtClean="0">
                <a:solidFill>
                  <a:srgbClr val="663300"/>
                </a:solidFill>
              </a:rPr>
              <a:t>ПРП</a:t>
            </a:r>
          </a:p>
          <a:p>
            <a:pPr algn="r"/>
            <a:r>
              <a:rPr lang="ru-RU" sz="1600" i="1" dirty="0" smtClean="0">
                <a:solidFill>
                  <a:srgbClr val="663300"/>
                </a:solidFill>
              </a:rPr>
              <a:t>утв. Постановлением Минтруда от 18.07.2001 г. № 56</a:t>
            </a:r>
            <a:endParaRPr lang="ru-RU" sz="1600" i="1" dirty="0">
              <a:solidFill>
                <a:srgbClr val="663300"/>
              </a:solidFill>
            </a:endParaRPr>
          </a:p>
        </p:txBody>
      </p:sp>
      <p:pic>
        <p:nvPicPr>
          <p:cNvPr id="15" name="Picture 21" descr="j01856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132856"/>
            <a:ext cx="1509712" cy="1511300"/>
          </a:xfrm>
          <a:prstGeom prst="rect">
            <a:avLst/>
          </a:prstGeom>
          <a:noFill/>
        </p:spPr>
      </p:pic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7308304" y="1628800"/>
            <a:ext cx="1728787" cy="461665"/>
          </a:xfrm>
          <a:prstGeom prst="rect">
            <a:avLst/>
          </a:prstGeom>
          <a:noFill/>
          <a:ln w="635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/>
              <a:t>РО ФСС</a:t>
            </a:r>
            <a:endParaRPr lang="ru-RU" sz="2400" dirty="0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323528" y="1484784"/>
            <a:ext cx="1008063" cy="1152525"/>
          </a:xfrm>
          <a:prstGeom prst="cube">
            <a:avLst>
              <a:gd name="adj" fmla="val 10421"/>
            </a:avLst>
          </a:prstGeom>
          <a:solidFill>
            <a:srgbClr val="FFFF99"/>
          </a:solidFill>
          <a:ln w="635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бюро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МСЭ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1043608" y="2420888"/>
            <a:ext cx="1080119" cy="1440160"/>
          </a:xfrm>
          <a:prstGeom prst="foldedCorner">
            <a:avLst>
              <a:gd name="adj" fmla="val 22620"/>
            </a:avLst>
          </a:prstGeom>
          <a:solidFill>
            <a:srgbClr val="CCECFF"/>
          </a:solidFill>
          <a:ln w="635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dirty="0">
              <a:solidFill>
                <a:schemeClr val="bg1"/>
              </a:solidFill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ПРП</a:t>
            </a:r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4608004" y="872716"/>
            <a:ext cx="288032" cy="5112568"/>
          </a:xfrm>
          <a:prstGeom prst="downArrow">
            <a:avLst>
              <a:gd name="adj1" fmla="val 50000"/>
              <a:gd name="adj2" fmla="val 133858"/>
            </a:avLst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2771800" y="2348880"/>
            <a:ext cx="3960440" cy="792088"/>
          </a:xfrm>
          <a:prstGeom prst="cube">
            <a:avLst>
              <a:gd name="adj" fmla="val 10421"/>
            </a:avLst>
          </a:prstGeom>
          <a:solidFill>
            <a:srgbClr val="FFFF99"/>
          </a:solidFill>
          <a:ln w="635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организационно-методический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отдел  учреждения МСЭ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 rot="16200000">
            <a:off x="2295168" y="2537480"/>
            <a:ext cx="305192" cy="504056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6200000">
            <a:off x="6903680" y="2465472"/>
            <a:ext cx="305192" cy="504056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4572000" y="1844824"/>
            <a:ext cx="287734" cy="379412"/>
          </a:xfrm>
          <a:prstGeom prst="rect">
            <a:avLst/>
          </a:prstGeom>
          <a:solidFill>
            <a:schemeClr val="tx2"/>
          </a:solidFill>
          <a:ln w="25400" algn="ctr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I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27" name="Text Box 38"/>
          <p:cNvSpPr txBox="1">
            <a:spLocks noChangeArrowheads="1"/>
          </p:cNvSpPr>
          <p:nvPr/>
        </p:nvSpPr>
        <p:spPr bwMode="auto">
          <a:xfrm>
            <a:off x="4427984" y="3573016"/>
            <a:ext cx="431031" cy="369332"/>
          </a:xfrm>
          <a:prstGeom prst="rect">
            <a:avLst/>
          </a:prstGeom>
          <a:solidFill>
            <a:schemeClr val="tx2"/>
          </a:solidFill>
          <a:ln w="25400" algn="ctr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II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611560" y="332656"/>
            <a:ext cx="80648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</a:pPr>
            <a:r>
              <a:rPr lang="ru-RU" sz="3200" dirty="0" smtClean="0">
                <a:latin typeface="Bookman Old Style" pitchFamily="18" charset="0"/>
              </a:rPr>
              <a:t>Повышение качества оформления документации</a:t>
            </a: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899592" y="332656"/>
            <a:ext cx="7772400" cy="91893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Разработка ИПР в целях содействия занятости пострадавшего на производстве</a:t>
            </a:r>
            <a:endParaRPr kumimoji="0" lang="ru-RU" sz="3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3059113" y="1773238"/>
            <a:ext cx="1655762" cy="1512887"/>
          </a:xfrm>
          <a:prstGeom prst="foldedCorner">
            <a:avLst>
              <a:gd name="adj" fmla="val 22620"/>
            </a:avLst>
          </a:prstGeom>
          <a:solidFill>
            <a:schemeClr val="accent1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600" dirty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Направление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на</a:t>
            </a:r>
            <a:r>
              <a:rPr lang="ru-RU" dirty="0">
                <a:solidFill>
                  <a:schemeClr val="bg1"/>
                </a:solidFill>
              </a:rPr>
              <a:t> МСЭ,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выдаваемое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ООЛПП</a:t>
            </a:r>
          </a:p>
          <a:p>
            <a:r>
              <a:rPr lang="ru-RU" sz="1200" b="1" i="1" dirty="0" smtClean="0">
                <a:solidFill>
                  <a:schemeClr val="bg1"/>
                </a:solidFill>
              </a:rPr>
              <a:t>(форма 088\у-06)</a:t>
            </a:r>
            <a:endParaRPr lang="ru-RU" sz="1200" b="1" i="1" dirty="0">
              <a:solidFill>
                <a:schemeClr val="bg1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2987675" y="4005263"/>
            <a:ext cx="1800225" cy="2087562"/>
          </a:xfrm>
          <a:prstGeom prst="foldedCorner">
            <a:avLst>
              <a:gd name="adj" fmla="val 10847"/>
            </a:avLst>
          </a:prstGeom>
          <a:solidFill>
            <a:srgbClr val="B6B5B0"/>
          </a:solidFill>
          <a:ln w="635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700">
              <a:solidFill>
                <a:schemeClr val="bg1"/>
              </a:solidFill>
            </a:endParaRPr>
          </a:p>
          <a:p>
            <a:pPr algn="ctr"/>
            <a:r>
              <a:rPr lang="ru-RU" sz="1600">
                <a:solidFill>
                  <a:schemeClr val="bg1"/>
                </a:solidFill>
              </a:rPr>
              <a:t>Направление</a:t>
            </a:r>
          </a:p>
          <a:p>
            <a:pPr algn="ctr"/>
            <a:r>
              <a:rPr lang="ru-RU" sz="1600">
                <a:solidFill>
                  <a:schemeClr val="bg1"/>
                </a:solidFill>
              </a:rPr>
              <a:t>на</a:t>
            </a:r>
            <a:r>
              <a:rPr lang="ru-RU">
                <a:solidFill>
                  <a:schemeClr val="bg1"/>
                </a:solidFill>
              </a:rPr>
              <a:t> МСЭ,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выдаваемое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органом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соцзащиты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(</a:t>
            </a:r>
            <a:r>
              <a:rPr lang="ru-RU" b="1">
                <a:solidFill>
                  <a:schemeClr val="bg1"/>
                </a:solidFill>
              </a:rPr>
              <a:t>пенс-м</a:t>
            </a:r>
            <a:r>
              <a:rPr lang="ru-RU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395288" y="2997200"/>
            <a:ext cx="1441450" cy="1512888"/>
          </a:xfrm>
          <a:prstGeom prst="foldedCorner">
            <a:avLst>
              <a:gd name="adj" fmla="val 22620"/>
            </a:avLst>
          </a:prstGeom>
          <a:solidFill>
            <a:srgbClr val="FFCC99"/>
          </a:solidFill>
          <a:ln w="635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600" dirty="0">
              <a:solidFill>
                <a:schemeClr val="bg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ЗАЯВЛЕНИЕ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PubCross"/>
          <p:cNvSpPr>
            <a:spLocks noEditPoints="1" noChangeArrowheads="1"/>
          </p:cNvSpPr>
          <p:nvPr/>
        </p:nvSpPr>
        <p:spPr bwMode="auto">
          <a:xfrm>
            <a:off x="1908175" y="3357563"/>
            <a:ext cx="554038" cy="554037"/>
          </a:xfrm>
          <a:custGeom>
            <a:avLst/>
            <a:gdLst>
              <a:gd name="G0" fmla="+- 0 0 0"/>
              <a:gd name="G1" fmla="+- 8355 0 0"/>
              <a:gd name="G2" fmla="+- 21600 0 8355"/>
              <a:gd name="G3" fmla="+- 8293 0 0"/>
              <a:gd name="G4" fmla="+- 21600 0 8293"/>
              <a:gd name="T0" fmla="*/ 10800 w 21600"/>
              <a:gd name="T1" fmla="*/ 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G1 w 21600"/>
              <a:gd name="T9" fmla="*/ G3 h 21600"/>
              <a:gd name="T10" fmla="*/ G2 w 21600"/>
              <a:gd name="T11" fmla="*/ G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8355" y="0"/>
                </a:moveTo>
                <a:lnTo>
                  <a:pt x="8355" y="8293"/>
                </a:lnTo>
                <a:lnTo>
                  <a:pt x="0" y="8293"/>
                </a:lnTo>
                <a:lnTo>
                  <a:pt x="0" y="13307"/>
                </a:lnTo>
                <a:lnTo>
                  <a:pt x="8355" y="13307"/>
                </a:lnTo>
                <a:lnTo>
                  <a:pt x="8355" y="21600"/>
                </a:lnTo>
                <a:lnTo>
                  <a:pt x="13245" y="21600"/>
                </a:lnTo>
                <a:lnTo>
                  <a:pt x="13245" y="13307"/>
                </a:lnTo>
                <a:lnTo>
                  <a:pt x="21600" y="13307"/>
                </a:lnTo>
                <a:lnTo>
                  <a:pt x="21600" y="8293"/>
                </a:lnTo>
                <a:lnTo>
                  <a:pt x="13245" y="8293"/>
                </a:lnTo>
                <a:lnTo>
                  <a:pt x="13245" y="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 rot="19198892">
            <a:off x="2339975" y="3068638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chemeClr val="tx2"/>
          </a:solidFill>
          <a:ln w="25400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770048">
            <a:off x="2375694" y="4040981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chemeClr val="tx2"/>
          </a:solidFill>
          <a:ln w="25400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auto">
          <a:xfrm rot="19198892">
            <a:off x="4859338" y="4005263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chemeClr val="tx2"/>
          </a:solidFill>
          <a:ln w="25400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 rot="1796659">
            <a:off x="4787900" y="2924175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chemeClr val="tx2"/>
          </a:solidFill>
          <a:ln w="25400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5508625" y="2997200"/>
            <a:ext cx="1727200" cy="1152525"/>
          </a:xfrm>
          <a:prstGeom prst="cube">
            <a:avLst>
              <a:gd name="adj" fmla="val 10421"/>
            </a:avLst>
          </a:prstGeom>
          <a:solidFill>
            <a:srgbClr val="FFFF99"/>
          </a:solidFill>
          <a:ln w="635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бюро МСЭ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7308850" y="3429000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chemeClr val="tx2"/>
          </a:solidFill>
          <a:ln w="25400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AutoShape 16"/>
          <p:cNvSpPr>
            <a:spLocks noChangeArrowheads="1"/>
          </p:cNvSpPr>
          <p:nvPr/>
        </p:nvSpPr>
        <p:spPr bwMode="auto">
          <a:xfrm>
            <a:off x="8101013" y="2997200"/>
            <a:ext cx="898525" cy="1223963"/>
          </a:xfrm>
          <a:prstGeom prst="foldedCorner">
            <a:avLst>
              <a:gd name="adj" fmla="val 22620"/>
            </a:avLst>
          </a:prstGeom>
          <a:solidFill>
            <a:srgbClr val="FFCC99"/>
          </a:solidFill>
          <a:ln w="635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600">
              <a:solidFill>
                <a:schemeClr val="bg1"/>
              </a:solidFill>
            </a:endParaRPr>
          </a:p>
          <a:p>
            <a:pPr algn="ctr"/>
            <a:r>
              <a:rPr lang="ru-RU" sz="1600" b="1">
                <a:solidFill>
                  <a:schemeClr val="bg1"/>
                </a:solidFill>
              </a:rPr>
              <a:t>ИПР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25" name="AutoShape 17"/>
          <p:cNvSpPr>
            <a:spLocks noChangeArrowheads="1"/>
          </p:cNvSpPr>
          <p:nvPr/>
        </p:nvSpPr>
        <p:spPr bwMode="auto">
          <a:xfrm>
            <a:off x="5076825" y="4581525"/>
            <a:ext cx="1655763" cy="863600"/>
          </a:xfrm>
          <a:prstGeom prst="foldedCorner">
            <a:avLst>
              <a:gd name="adj" fmla="val 22620"/>
            </a:avLst>
          </a:prstGeom>
          <a:solidFill>
            <a:srgbClr val="C3CEB6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700">
              <a:solidFill>
                <a:schemeClr val="bg1"/>
              </a:solidFill>
            </a:endParaRPr>
          </a:p>
          <a:p>
            <a:pPr algn="ctr"/>
            <a:r>
              <a:rPr lang="ru-RU" sz="1600">
                <a:solidFill>
                  <a:schemeClr val="bg1"/>
                </a:solidFill>
              </a:rPr>
              <a:t>Заключения</a:t>
            </a:r>
          </a:p>
          <a:p>
            <a:pPr algn="ctr"/>
            <a:r>
              <a:rPr lang="ru-RU" sz="1600">
                <a:solidFill>
                  <a:schemeClr val="bg1"/>
                </a:solidFill>
              </a:rPr>
              <a:t>специалистов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26" name="AutoShape 18"/>
          <p:cNvSpPr>
            <a:spLocks noChangeArrowheads="1"/>
          </p:cNvSpPr>
          <p:nvPr/>
        </p:nvSpPr>
        <p:spPr bwMode="auto">
          <a:xfrm>
            <a:off x="5076825" y="5589588"/>
            <a:ext cx="1655763" cy="863600"/>
          </a:xfrm>
          <a:prstGeom prst="foldedCorner">
            <a:avLst>
              <a:gd name="adj" fmla="val 22620"/>
            </a:avLst>
          </a:prstGeom>
          <a:solidFill>
            <a:srgbClr val="C3CEB6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Результаты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исследований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7" name="Arc 19"/>
          <p:cNvSpPr>
            <a:spLocks/>
          </p:cNvSpPr>
          <p:nvPr/>
        </p:nvSpPr>
        <p:spPr bwMode="auto">
          <a:xfrm rot="21274562" flipV="1">
            <a:off x="4572000" y="4652963"/>
            <a:ext cx="658813" cy="504825"/>
          </a:xfrm>
          <a:custGeom>
            <a:avLst/>
            <a:gdLst>
              <a:gd name="G0" fmla="+- 7916 0 0"/>
              <a:gd name="G1" fmla="+- 21600 0 0"/>
              <a:gd name="G2" fmla="+- 21600 0 0"/>
              <a:gd name="T0" fmla="*/ 0 w 28185"/>
              <a:gd name="T1" fmla="*/ 1503 h 21600"/>
              <a:gd name="T2" fmla="*/ 28185 w 28185"/>
              <a:gd name="T3" fmla="*/ 14135 h 21600"/>
              <a:gd name="T4" fmla="*/ 7916 w 2818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85" h="21600" fill="none" extrusionOk="0">
                <a:moveTo>
                  <a:pt x="-1" y="1502"/>
                </a:moveTo>
                <a:cubicBezTo>
                  <a:pt x="2521" y="509"/>
                  <a:pt x="5206" y="-1"/>
                  <a:pt x="7916" y="0"/>
                </a:cubicBezTo>
                <a:cubicBezTo>
                  <a:pt x="16966" y="0"/>
                  <a:pt x="25057" y="5642"/>
                  <a:pt x="28185" y="14134"/>
                </a:cubicBezTo>
              </a:path>
              <a:path w="28185" h="21600" stroke="0" extrusionOk="0">
                <a:moveTo>
                  <a:pt x="-1" y="1502"/>
                </a:moveTo>
                <a:cubicBezTo>
                  <a:pt x="2521" y="509"/>
                  <a:pt x="5206" y="-1"/>
                  <a:pt x="7916" y="0"/>
                </a:cubicBezTo>
                <a:cubicBezTo>
                  <a:pt x="16966" y="0"/>
                  <a:pt x="25057" y="5642"/>
                  <a:pt x="28185" y="14134"/>
                </a:cubicBezTo>
                <a:lnTo>
                  <a:pt x="7916" y="21600"/>
                </a:lnTo>
                <a:close/>
              </a:path>
            </a:pathLst>
          </a:custGeom>
          <a:noFill/>
          <a:ln w="635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Arc 20"/>
          <p:cNvSpPr>
            <a:spLocks/>
          </p:cNvSpPr>
          <p:nvPr/>
        </p:nvSpPr>
        <p:spPr bwMode="auto">
          <a:xfrm rot="503295" flipV="1">
            <a:off x="4486275" y="5661025"/>
            <a:ext cx="777875" cy="504825"/>
          </a:xfrm>
          <a:custGeom>
            <a:avLst/>
            <a:gdLst>
              <a:gd name="G0" fmla="+- 17096 0 0"/>
              <a:gd name="G1" fmla="+- 21600 0 0"/>
              <a:gd name="G2" fmla="+- 21600 0 0"/>
              <a:gd name="T0" fmla="*/ 0 w 33423"/>
              <a:gd name="T1" fmla="*/ 8399 h 21600"/>
              <a:gd name="T2" fmla="*/ 33423 w 33423"/>
              <a:gd name="T3" fmla="*/ 7459 h 21600"/>
              <a:gd name="T4" fmla="*/ 17096 w 3342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423" h="21600" fill="none" extrusionOk="0">
                <a:moveTo>
                  <a:pt x="-1" y="8398"/>
                </a:moveTo>
                <a:cubicBezTo>
                  <a:pt x="4089" y="3101"/>
                  <a:pt x="10403" y="-1"/>
                  <a:pt x="17096" y="0"/>
                </a:cubicBezTo>
                <a:cubicBezTo>
                  <a:pt x="23362" y="0"/>
                  <a:pt x="29320" y="2721"/>
                  <a:pt x="33423" y="7458"/>
                </a:cubicBezTo>
              </a:path>
              <a:path w="33423" h="21600" stroke="0" extrusionOk="0">
                <a:moveTo>
                  <a:pt x="-1" y="8398"/>
                </a:moveTo>
                <a:cubicBezTo>
                  <a:pt x="4089" y="3101"/>
                  <a:pt x="10403" y="-1"/>
                  <a:pt x="17096" y="0"/>
                </a:cubicBezTo>
                <a:cubicBezTo>
                  <a:pt x="23362" y="0"/>
                  <a:pt x="29320" y="2721"/>
                  <a:pt x="33423" y="7458"/>
                </a:cubicBezTo>
                <a:lnTo>
                  <a:pt x="17096" y="21600"/>
                </a:lnTo>
                <a:close/>
              </a:path>
            </a:pathLst>
          </a:custGeom>
          <a:noFill/>
          <a:ln w="635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rc 21"/>
          <p:cNvSpPr>
            <a:spLocks/>
          </p:cNvSpPr>
          <p:nvPr/>
        </p:nvSpPr>
        <p:spPr bwMode="auto">
          <a:xfrm rot="10149124" flipV="1">
            <a:off x="4837113" y="4725988"/>
            <a:ext cx="257175" cy="395287"/>
          </a:xfrm>
          <a:custGeom>
            <a:avLst/>
            <a:gdLst>
              <a:gd name="G0" fmla="+- 6487 0 0"/>
              <a:gd name="G1" fmla="+- 21600 0 0"/>
              <a:gd name="G2" fmla="+- 21600 0 0"/>
              <a:gd name="T0" fmla="*/ 0 w 11039"/>
              <a:gd name="T1" fmla="*/ 997 h 21600"/>
              <a:gd name="T2" fmla="*/ 11039 w 11039"/>
              <a:gd name="T3" fmla="*/ 485 h 21600"/>
              <a:gd name="T4" fmla="*/ 6487 w 1103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39" h="21600" fill="none" extrusionOk="0">
                <a:moveTo>
                  <a:pt x="0" y="997"/>
                </a:moveTo>
                <a:cubicBezTo>
                  <a:pt x="2098" y="336"/>
                  <a:pt x="4286" y="-1"/>
                  <a:pt x="6487" y="0"/>
                </a:cubicBezTo>
                <a:cubicBezTo>
                  <a:pt x="8017" y="0"/>
                  <a:pt x="9543" y="162"/>
                  <a:pt x="11038" y="485"/>
                </a:cubicBezTo>
              </a:path>
              <a:path w="11039" h="21600" stroke="0" extrusionOk="0">
                <a:moveTo>
                  <a:pt x="0" y="997"/>
                </a:moveTo>
                <a:cubicBezTo>
                  <a:pt x="2098" y="336"/>
                  <a:pt x="4286" y="-1"/>
                  <a:pt x="6487" y="0"/>
                </a:cubicBezTo>
                <a:cubicBezTo>
                  <a:pt x="8017" y="0"/>
                  <a:pt x="9543" y="162"/>
                  <a:pt x="11038" y="485"/>
                </a:cubicBezTo>
                <a:lnTo>
                  <a:pt x="6487" y="21600"/>
                </a:lnTo>
                <a:close/>
              </a:path>
            </a:pathLst>
          </a:custGeom>
          <a:noFill/>
          <a:ln w="635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rc 22"/>
          <p:cNvSpPr>
            <a:spLocks/>
          </p:cNvSpPr>
          <p:nvPr/>
        </p:nvSpPr>
        <p:spPr bwMode="auto">
          <a:xfrm rot="10149124" flipV="1">
            <a:off x="4787900" y="5729288"/>
            <a:ext cx="276225" cy="392112"/>
          </a:xfrm>
          <a:custGeom>
            <a:avLst/>
            <a:gdLst>
              <a:gd name="G0" fmla="+- 14169 0 0"/>
              <a:gd name="G1" fmla="+- 21459 0 0"/>
              <a:gd name="G2" fmla="+- 21600 0 0"/>
              <a:gd name="T0" fmla="*/ 0 w 14169"/>
              <a:gd name="T1" fmla="*/ 5155 h 21459"/>
              <a:gd name="T2" fmla="*/ 11707 w 14169"/>
              <a:gd name="T3" fmla="*/ 0 h 21459"/>
              <a:gd name="T4" fmla="*/ 14169 w 14169"/>
              <a:gd name="T5" fmla="*/ 21459 h 21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69" h="21459" fill="none" extrusionOk="0">
                <a:moveTo>
                  <a:pt x="0" y="5155"/>
                </a:moveTo>
                <a:cubicBezTo>
                  <a:pt x="3292" y="2294"/>
                  <a:pt x="7373" y="496"/>
                  <a:pt x="11706" y="-1"/>
                </a:cubicBezTo>
              </a:path>
              <a:path w="14169" h="21459" stroke="0" extrusionOk="0">
                <a:moveTo>
                  <a:pt x="0" y="5155"/>
                </a:moveTo>
                <a:cubicBezTo>
                  <a:pt x="3292" y="2294"/>
                  <a:pt x="7373" y="496"/>
                  <a:pt x="11706" y="-1"/>
                </a:cubicBezTo>
                <a:lnTo>
                  <a:pt x="14169" y="21459"/>
                </a:lnTo>
                <a:close/>
              </a:path>
            </a:pathLst>
          </a:custGeom>
          <a:noFill/>
          <a:ln w="635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4499992" y="1196752"/>
            <a:ext cx="1800225" cy="2016249"/>
          </a:xfrm>
          <a:prstGeom prst="foldedCorner">
            <a:avLst>
              <a:gd name="adj" fmla="val 10847"/>
            </a:avLst>
          </a:prstGeom>
          <a:solidFill>
            <a:srgbClr val="B6B5B0"/>
          </a:solidFill>
          <a:ln w="635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Направление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на</a:t>
            </a:r>
            <a:r>
              <a:rPr lang="ru-RU" dirty="0">
                <a:solidFill>
                  <a:schemeClr val="bg1"/>
                </a:solidFill>
              </a:rPr>
              <a:t> МСЭ,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выдаваемое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органом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соцзащиты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(</a:t>
            </a:r>
            <a:r>
              <a:rPr lang="ru-RU" b="1" dirty="0">
                <a:solidFill>
                  <a:schemeClr val="bg1"/>
                </a:solidFill>
              </a:rPr>
              <a:t>пенс-м</a:t>
            </a:r>
            <a:r>
              <a:rPr lang="ru-RU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5" name="AutoShape 26"/>
          <p:cNvSpPr>
            <a:spLocks noChangeArrowheads="1"/>
          </p:cNvSpPr>
          <p:nvPr/>
        </p:nvSpPr>
        <p:spPr bwMode="auto">
          <a:xfrm>
            <a:off x="3420195" y="2564582"/>
            <a:ext cx="1008063" cy="1008063"/>
          </a:xfrm>
          <a:custGeom>
            <a:avLst/>
            <a:gdLst>
              <a:gd name="G0" fmla="+- 16974 0 0"/>
              <a:gd name="G1" fmla="+- 3402 0 0"/>
              <a:gd name="G2" fmla="+- 12158 0 3402"/>
              <a:gd name="G3" fmla="+- G2 0 3402"/>
              <a:gd name="G4" fmla="*/ G3 32768 32059"/>
              <a:gd name="G5" fmla="*/ G4 1 2"/>
              <a:gd name="G6" fmla="+- 21600 0 16974"/>
              <a:gd name="G7" fmla="*/ G6 3402 6079"/>
              <a:gd name="G8" fmla="+- G7 16974 0"/>
              <a:gd name="T0" fmla="*/ 16974 w 21600"/>
              <a:gd name="T1" fmla="*/ 0 h 21600"/>
              <a:gd name="T2" fmla="*/ 16974 w 21600"/>
              <a:gd name="T3" fmla="*/ 12158 h 21600"/>
              <a:gd name="T4" fmla="*/ 2736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974" y="0"/>
                </a:lnTo>
                <a:lnTo>
                  <a:pt x="16974" y="3402"/>
                </a:lnTo>
                <a:lnTo>
                  <a:pt x="12427" y="3402"/>
                </a:lnTo>
                <a:cubicBezTo>
                  <a:pt x="5564" y="3402"/>
                  <a:pt x="0" y="7322"/>
                  <a:pt x="0" y="12158"/>
                </a:cubicBezTo>
                <a:lnTo>
                  <a:pt x="0" y="21600"/>
                </a:lnTo>
                <a:lnTo>
                  <a:pt x="5472" y="21600"/>
                </a:lnTo>
                <a:lnTo>
                  <a:pt x="5472" y="12158"/>
                </a:lnTo>
                <a:cubicBezTo>
                  <a:pt x="5472" y="10279"/>
                  <a:pt x="8586" y="8756"/>
                  <a:pt x="12427" y="8756"/>
                </a:cubicBezTo>
                <a:lnTo>
                  <a:pt x="16974" y="8756"/>
                </a:lnTo>
                <a:lnTo>
                  <a:pt x="16974" y="12158"/>
                </a:lnTo>
                <a:close/>
              </a:path>
            </a:pathLst>
          </a:custGeom>
          <a:solidFill>
            <a:srgbClr val="B6B5B0"/>
          </a:solidFill>
          <a:ln w="31750" algn="ctr">
            <a:solidFill>
              <a:srgbClr val="45454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AutoShape 27"/>
          <p:cNvSpPr>
            <a:spLocks noChangeArrowheads="1"/>
          </p:cNvSpPr>
          <p:nvPr/>
        </p:nvSpPr>
        <p:spPr bwMode="auto">
          <a:xfrm rot="10800000">
            <a:off x="5076056" y="3284984"/>
            <a:ext cx="865187" cy="576064"/>
          </a:xfrm>
          <a:custGeom>
            <a:avLst/>
            <a:gdLst>
              <a:gd name="G0" fmla="+- 16974 0 0"/>
              <a:gd name="G1" fmla="+- 3402 0 0"/>
              <a:gd name="G2" fmla="+- 12158 0 3402"/>
              <a:gd name="G3" fmla="+- G2 0 3402"/>
              <a:gd name="G4" fmla="*/ G3 32768 32059"/>
              <a:gd name="G5" fmla="*/ G4 1 2"/>
              <a:gd name="G6" fmla="+- 21600 0 16974"/>
              <a:gd name="G7" fmla="*/ G6 3402 6079"/>
              <a:gd name="G8" fmla="+- G7 16974 0"/>
              <a:gd name="T0" fmla="*/ 16974 w 21600"/>
              <a:gd name="T1" fmla="*/ 0 h 21600"/>
              <a:gd name="T2" fmla="*/ 16974 w 21600"/>
              <a:gd name="T3" fmla="*/ 12158 h 21600"/>
              <a:gd name="T4" fmla="*/ 2736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974" y="0"/>
                </a:lnTo>
                <a:lnTo>
                  <a:pt x="16974" y="3402"/>
                </a:lnTo>
                <a:lnTo>
                  <a:pt x="12427" y="3402"/>
                </a:lnTo>
                <a:cubicBezTo>
                  <a:pt x="5564" y="3402"/>
                  <a:pt x="0" y="7322"/>
                  <a:pt x="0" y="12158"/>
                </a:cubicBezTo>
                <a:lnTo>
                  <a:pt x="0" y="21600"/>
                </a:lnTo>
                <a:lnTo>
                  <a:pt x="5472" y="21600"/>
                </a:lnTo>
                <a:lnTo>
                  <a:pt x="5472" y="12158"/>
                </a:lnTo>
                <a:cubicBezTo>
                  <a:pt x="5472" y="10279"/>
                  <a:pt x="8586" y="8756"/>
                  <a:pt x="12427" y="8756"/>
                </a:cubicBezTo>
                <a:lnTo>
                  <a:pt x="16974" y="8756"/>
                </a:lnTo>
                <a:lnTo>
                  <a:pt x="16974" y="12158"/>
                </a:lnTo>
                <a:close/>
              </a:path>
            </a:pathLst>
          </a:custGeom>
          <a:solidFill>
            <a:srgbClr val="B6B5B0"/>
          </a:solidFill>
          <a:ln w="31750" algn="ctr">
            <a:solidFill>
              <a:srgbClr val="45454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7" name="AutoShape 28"/>
          <p:cNvSpPr>
            <a:spLocks noChangeArrowheads="1"/>
          </p:cNvSpPr>
          <p:nvPr/>
        </p:nvSpPr>
        <p:spPr bwMode="auto">
          <a:xfrm>
            <a:off x="4427984" y="4941168"/>
            <a:ext cx="1655762" cy="863600"/>
          </a:xfrm>
          <a:prstGeom prst="foldedCorner">
            <a:avLst>
              <a:gd name="adj" fmla="val 22620"/>
            </a:avLst>
          </a:prstGeom>
          <a:solidFill>
            <a:schemeClr val="accent1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700" dirty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Заключения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специалистов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AutoShape 29"/>
          <p:cNvSpPr>
            <a:spLocks noChangeArrowheads="1"/>
          </p:cNvSpPr>
          <p:nvPr/>
        </p:nvSpPr>
        <p:spPr bwMode="auto">
          <a:xfrm>
            <a:off x="4427984" y="5831755"/>
            <a:ext cx="1655762" cy="863600"/>
          </a:xfrm>
          <a:prstGeom prst="foldedCorner">
            <a:avLst>
              <a:gd name="adj" fmla="val 22620"/>
            </a:avLst>
          </a:prstGeom>
          <a:solidFill>
            <a:schemeClr val="accent1"/>
          </a:solidFill>
          <a:ln w="63500">
            <a:solidFill>
              <a:srgbClr val="8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000" dirty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Результаты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исследований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9" name="AutoShape 32"/>
          <p:cNvSpPr>
            <a:spLocks noChangeArrowheads="1"/>
          </p:cNvSpPr>
          <p:nvPr/>
        </p:nvSpPr>
        <p:spPr bwMode="auto">
          <a:xfrm flipV="1">
            <a:off x="3348187" y="4868838"/>
            <a:ext cx="1008063" cy="908050"/>
          </a:xfrm>
          <a:custGeom>
            <a:avLst/>
            <a:gdLst>
              <a:gd name="G0" fmla="+- 16974 0 0"/>
              <a:gd name="G1" fmla="+- 3402 0 0"/>
              <a:gd name="G2" fmla="+- 12158 0 3402"/>
              <a:gd name="G3" fmla="+- G2 0 3402"/>
              <a:gd name="G4" fmla="*/ G3 32768 32059"/>
              <a:gd name="G5" fmla="*/ G4 1 2"/>
              <a:gd name="G6" fmla="+- 21600 0 16974"/>
              <a:gd name="G7" fmla="*/ G6 3402 6079"/>
              <a:gd name="G8" fmla="+- G7 16974 0"/>
              <a:gd name="T0" fmla="*/ 16974 w 21600"/>
              <a:gd name="T1" fmla="*/ 0 h 21600"/>
              <a:gd name="T2" fmla="*/ 16974 w 21600"/>
              <a:gd name="T3" fmla="*/ 12158 h 21600"/>
              <a:gd name="T4" fmla="*/ 2736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974" y="0"/>
                </a:lnTo>
                <a:lnTo>
                  <a:pt x="16974" y="3402"/>
                </a:lnTo>
                <a:lnTo>
                  <a:pt x="12427" y="3402"/>
                </a:lnTo>
                <a:cubicBezTo>
                  <a:pt x="5564" y="3402"/>
                  <a:pt x="0" y="7322"/>
                  <a:pt x="0" y="12158"/>
                </a:cubicBezTo>
                <a:lnTo>
                  <a:pt x="0" y="21600"/>
                </a:lnTo>
                <a:lnTo>
                  <a:pt x="5472" y="21600"/>
                </a:lnTo>
                <a:lnTo>
                  <a:pt x="5472" y="12158"/>
                </a:lnTo>
                <a:cubicBezTo>
                  <a:pt x="5472" y="10279"/>
                  <a:pt x="8586" y="8756"/>
                  <a:pt x="12427" y="8756"/>
                </a:cubicBezTo>
                <a:lnTo>
                  <a:pt x="16974" y="8756"/>
                </a:lnTo>
                <a:lnTo>
                  <a:pt x="16974" y="12158"/>
                </a:lnTo>
                <a:close/>
              </a:path>
            </a:pathLst>
          </a:custGeom>
          <a:solidFill>
            <a:srgbClr val="B6B5B0"/>
          </a:solidFill>
          <a:ln w="31750" algn="ctr">
            <a:solidFill>
              <a:srgbClr val="45454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0" name="AutoShape 33"/>
          <p:cNvSpPr>
            <a:spLocks noChangeArrowheads="1"/>
          </p:cNvSpPr>
          <p:nvPr/>
        </p:nvSpPr>
        <p:spPr bwMode="auto">
          <a:xfrm rot="10800000" flipV="1">
            <a:off x="5076056" y="4293096"/>
            <a:ext cx="899343" cy="584820"/>
          </a:xfrm>
          <a:custGeom>
            <a:avLst/>
            <a:gdLst>
              <a:gd name="G0" fmla="+- 16974 0 0"/>
              <a:gd name="G1" fmla="+- 3402 0 0"/>
              <a:gd name="G2" fmla="+- 12158 0 3402"/>
              <a:gd name="G3" fmla="+- G2 0 3402"/>
              <a:gd name="G4" fmla="*/ G3 32768 32059"/>
              <a:gd name="G5" fmla="*/ G4 1 2"/>
              <a:gd name="G6" fmla="+- 21600 0 16974"/>
              <a:gd name="G7" fmla="*/ G6 3402 6079"/>
              <a:gd name="G8" fmla="+- G7 16974 0"/>
              <a:gd name="T0" fmla="*/ 16974 w 21600"/>
              <a:gd name="T1" fmla="*/ 0 h 21600"/>
              <a:gd name="T2" fmla="*/ 16974 w 21600"/>
              <a:gd name="T3" fmla="*/ 12158 h 21600"/>
              <a:gd name="T4" fmla="*/ 2736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974" y="0"/>
                </a:lnTo>
                <a:lnTo>
                  <a:pt x="16974" y="3402"/>
                </a:lnTo>
                <a:lnTo>
                  <a:pt x="12427" y="3402"/>
                </a:lnTo>
                <a:cubicBezTo>
                  <a:pt x="5564" y="3402"/>
                  <a:pt x="0" y="7322"/>
                  <a:pt x="0" y="12158"/>
                </a:cubicBezTo>
                <a:lnTo>
                  <a:pt x="0" y="21600"/>
                </a:lnTo>
                <a:lnTo>
                  <a:pt x="5472" y="21600"/>
                </a:lnTo>
                <a:lnTo>
                  <a:pt x="5472" y="12158"/>
                </a:lnTo>
                <a:cubicBezTo>
                  <a:pt x="5472" y="10279"/>
                  <a:pt x="8586" y="8756"/>
                  <a:pt x="12427" y="8756"/>
                </a:cubicBezTo>
                <a:lnTo>
                  <a:pt x="16974" y="8756"/>
                </a:lnTo>
                <a:lnTo>
                  <a:pt x="16974" y="12158"/>
                </a:lnTo>
                <a:close/>
              </a:path>
            </a:pathLst>
          </a:custGeom>
          <a:solidFill>
            <a:srgbClr val="B6B5B0"/>
          </a:solidFill>
          <a:ln w="31750" algn="ctr">
            <a:solidFill>
              <a:srgbClr val="45454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2" name="AutoShape 36"/>
          <p:cNvSpPr>
            <a:spLocks noChangeArrowheads="1"/>
          </p:cNvSpPr>
          <p:nvPr/>
        </p:nvSpPr>
        <p:spPr bwMode="auto">
          <a:xfrm>
            <a:off x="5148064" y="3933056"/>
            <a:ext cx="1656184" cy="360040"/>
          </a:xfrm>
          <a:prstGeom prst="rightArrow">
            <a:avLst>
              <a:gd name="adj1" fmla="val 47707"/>
              <a:gd name="adj2" fmla="val 41636"/>
            </a:avLst>
          </a:prstGeom>
          <a:solidFill>
            <a:schemeClr val="tx2"/>
          </a:solidFill>
          <a:ln w="25400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6" name="AutoShape 8"/>
          <p:cNvSpPr>
            <a:spLocks noChangeArrowheads="1"/>
          </p:cNvSpPr>
          <p:nvPr/>
        </p:nvSpPr>
        <p:spPr bwMode="auto">
          <a:xfrm>
            <a:off x="683568" y="3501008"/>
            <a:ext cx="1441450" cy="1512888"/>
          </a:xfrm>
          <a:prstGeom prst="foldedCorner">
            <a:avLst>
              <a:gd name="adj" fmla="val 22620"/>
            </a:avLst>
          </a:prstGeom>
          <a:solidFill>
            <a:srgbClr val="FFCC99"/>
          </a:solidFill>
          <a:ln w="635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600" dirty="0">
              <a:solidFill>
                <a:schemeClr val="bg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ЗАЯВЛЕНИЕ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7" name="AutoShape 16"/>
          <p:cNvSpPr>
            <a:spLocks noChangeArrowheads="1"/>
          </p:cNvSpPr>
          <p:nvPr/>
        </p:nvSpPr>
        <p:spPr bwMode="auto">
          <a:xfrm>
            <a:off x="6948264" y="3573016"/>
            <a:ext cx="898525" cy="1223963"/>
          </a:xfrm>
          <a:prstGeom prst="foldedCorner">
            <a:avLst>
              <a:gd name="adj" fmla="val 22620"/>
            </a:avLst>
          </a:prstGeom>
          <a:solidFill>
            <a:srgbClr val="FFCC99"/>
          </a:solidFill>
          <a:ln w="635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600" dirty="0">
              <a:solidFill>
                <a:schemeClr val="bg1"/>
              </a:solidFill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ИПР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8" name="AutoShape 14"/>
          <p:cNvSpPr>
            <a:spLocks noChangeArrowheads="1"/>
          </p:cNvSpPr>
          <p:nvPr/>
        </p:nvSpPr>
        <p:spPr bwMode="auto">
          <a:xfrm>
            <a:off x="3275856" y="3645024"/>
            <a:ext cx="1727200" cy="1152525"/>
          </a:xfrm>
          <a:prstGeom prst="cube">
            <a:avLst>
              <a:gd name="adj" fmla="val 10421"/>
            </a:avLst>
          </a:prstGeom>
          <a:solidFill>
            <a:srgbClr val="FFFF99"/>
          </a:solidFill>
          <a:ln w="635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бюро МСЭ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auto">
          <a:xfrm>
            <a:off x="2267744" y="4005064"/>
            <a:ext cx="864096" cy="360040"/>
          </a:xfrm>
          <a:prstGeom prst="rightArrow">
            <a:avLst>
              <a:gd name="adj1" fmla="val 47707"/>
              <a:gd name="adj2" fmla="val 41636"/>
            </a:avLst>
          </a:prstGeom>
          <a:solidFill>
            <a:schemeClr val="tx2"/>
          </a:solidFill>
          <a:ln w="25400" algn="ctr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 rot="19866904">
            <a:off x="2776602" y="2435613"/>
            <a:ext cx="1348057" cy="367071"/>
          </a:xfrm>
          <a:prstGeom prst="ellipse">
            <a:avLst/>
          </a:prstGeom>
          <a:solidFill>
            <a:schemeClr val="tx1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93300"/>
                </a:solidFill>
              </a:rPr>
              <a:t>запрос</a:t>
            </a:r>
            <a:endParaRPr lang="ru-RU" dirty="0">
              <a:solidFill>
                <a:srgbClr val="993300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 rot="2238096">
            <a:off x="2745156" y="5600127"/>
            <a:ext cx="1348057" cy="367071"/>
          </a:xfrm>
          <a:prstGeom prst="ellipse">
            <a:avLst/>
          </a:prstGeom>
          <a:solidFill>
            <a:schemeClr val="tx1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993300"/>
                </a:solidFill>
              </a:rPr>
              <a:t>запрос</a:t>
            </a:r>
            <a:endParaRPr lang="ru-RU" dirty="0">
              <a:solidFill>
                <a:srgbClr val="993300"/>
              </a:solidFill>
            </a:endParaRP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179512" y="188640"/>
            <a:ext cx="8784976" cy="91893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Реализация Федерального</a:t>
            </a:r>
            <a:r>
              <a:rPr kumimoji="0" lang="ru-RU" sz="3200" b="0" i="0" u="none" strike="noStrike" kern="1200" cap="none" spc="-100" normalizeH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закона 210-ФЗ в целях быстрой и эффективной р</a:t>
            </a:r>
            <a:r>
              <a:rPr kumimoji="0" lang="ru-RU" sz="3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азработки ИПР</a:t>
            </a:r>
            <a:endParaRPr kumimoji="0" lang="ru-RU" sz="3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99592" y="188640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Переосвидетельствование пострадавших на производстве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4437112"/>
            <a:ext cx="8820472" cy="2420888"/>
          </a:xfrm>
          <a:prstGeom prst="roundRect">
            <a:avLst/>
          </a:prstGeom>
          <a:solidFill>
            <a:schemeClr val="tx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1"/>
                </a:solidFill>
              </a:rPr>
              <a:t>	При повторном освидетельствовании пострадавшего </a:t>
            </a:r>
            <a:r>
              <a:rPr lang="ru-RU" b="1" u="sng" dirty="0" smtClean="0">
                <a:solidFill>
                  <a:schemeClr val="bg1"/>
                </a:solidFill>
              </a:rPr>
              <a:t>после проведения реабилитационных мероприятий </a:t>
            </a:r>
            <a:r>
              <a:rPr lang="ru-RU" dirty="0" smtClean="0">
                <a:solidFill>
                  <a:schemeClr val="bg1"/>
                </a:solidFill>
              </a:rPr>
              <a:t>специалисты учреждения медико-социальной экспертизы при установлении степени утраты профессиональной трудоспособности </a:t>
            </a:r>
            <a:r>
              <a:rPr lang="ru-RU" b="1" u="sng" dirty="0" smtClean="0">
                <a:solidFill>
                  <a:schemeClr val="bg1"/>
                </a:solidFill>
              </a:rPr>
              <a:t>учитывают повреждение здоровья</a:t>
            </a:r>
            <a:r>
              <a:rPr lang="ru-RU" dirty="0" smtClean="0">
                <a:solidFill>
                  <a:schemeClr val="bg1"/>
                </a:solidFill>
              </a:rPr>
              <a:t> вследствие несчастного случая на производстве и профессионального заболевания, возможность выполнять работу ...</a:t>
            </a:r>
          </a:p>
          <a:p>
            <a:pPr algn="r"/>
            <a:r>
              <a:rPr lang="ru-RU" sz="1600" i="1" dirty="0" smtClean="0">
                <a:solidFill>
                  <a:schemeClr val="bg1"/>
                </a:solidFill>
              </a:rPr>
              <a:t>п. 19 Правил установления степени УПТ</a:t>
            </a:r>
          </a:p>
          <a:p>
            <a:pPr algn="r"/>
            <a:r>
              <a:rPr lang="ru-RU" sz="1600" i="1" dirty="0" smtClean="0">
                <a:solidFill>
                  <a:schemeClr val="bg1"/>
                </a:solidFill>
              </a:rPr>
              <a:t>в результате несчастных случаев на производстве…</a:t>
            </a:r>
          </a:p>
          <a:p>
            <a:pPr algn="r"/>
            <a:r>
              <a:rPr lang="ru-RU" sz="1600" i="1" dirty="0" smtClean="0">
                <a:solidFill>
                  <a:schemeClr val="bg1"/>
                </a:solidFill>
              </a:rPr>
              <a:t>утв. Пост. Правительства РФ от 16.10.2000 г. № 789</a:t>
            </a:r>
            <a:endParaRPr lang="ru-RU" sz="1600" i="1" dirty="0">
              <a:solidFill>
                <a:schemeClr val="bg1"/>
              </a:solidFill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0" y="1196752"/>
          <a:ext cx="471601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4355976" y="1196752"/>
          <a:ext cx="464400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0" y="1628800"/>
          <a:ext cx="896448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71600" y="0"/>
            <a:ext cx="74888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Уровень повторной инвалидности вследствие производственных травм </a:t>
            </a:r>
            <a:r>
              <a:rPr lang="ru-RU" sz="2800" dirty="0" smtClean="0"/>
              <a:t>(на 10 тысяч населения)</a:t>
            </a:r>
            <a:endParaRPr lang="ru-RU" sz="28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012160" y="5445224"/>
            <a:ext cx="2952328" cy="1224136"/>
          </a:xfrm>
          <a:prstGeom prst="roundRect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bg1"/>
                </a:solidFill>
              </a:rPr>
              <a:t>Уменьшение УПТ при очередной МСЭ – 5,3%</a:t>
            </a:r>
            <a:endParaRPr lang="ru-RU" sz="2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851920" y="1340768"/>
          <a:ext cx="5292080" cy="435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9672" y="260648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ВОРОНЕЖСКАЯ ОБЛАСТЬ</a:t>
            </a:r>
            <a:endParaRPr lang="ru-RU" sz="2800" dirty="0"/>
          </a:p>
        </p:txBody>
      </p:sp>
      <p:pic>
        <p:nvPicPr>
          <p:cNvPr id="3074" name="Picture 2" descr="Классическая карта России, содержащая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052736"/>
            <a:ext cx="3169917" cy="1944216"/>
          </a:xfrm>
          <a:prstGeom prst="rect">
            <a:avLst/>
          </a:prstGeom>
          <a:noFill/>
        </p:spPr>
      </p:pic>
      <p:pic>
        <p:nvPicPr>
          <p:cNvPr id="3080" name="Picture 8" descr="Карта Воронежской области по районам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17032"/>
            <a:ext cx="2880320" cy="259228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</p:pic>
      <p:sp>
        <p:nvSpPr>
          <p:cNvPr id="8" name="Овал 7"/>
          <p:cNvSpPr/>
          <p:nvPr/>
        </p:nvSpPr>
        <p:spPr>
          <a:xfrm>
            <a:off x="971600" y="1772816"/>
            <a:ext cx="72008" cy="7200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259632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Воронеж</a:t>
            </a:r>
            <a:endParaRPr lang="ru-RU" b="1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611560" y="3356992"/>
            <a:ext cx="2880320" cy="360040"/>
          </a:xfrm>
          <a:prstGeom prst="wedgeRectCallout">
            <a:avLst>
              <a:gd name="adj1" fmla="val -36297"/>
              <a:gd name="adj2" fmla="val -474138"/>
            </a:avLst>
          </a:prstGeom>
          <a:solidFill>
            <a:schemeClr val="tx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Воронежская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область</a:t>
            </a:r>
            <a:endParaRPr lang="ru-RU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3968" y="5661248"/>
            <a:ext cx="4104456" cy="58477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2 333 377 </a:t>
            </a:r>
            <a:r>
              <a:rPr lang="ru-RU" sz="3200" b="1" dirty="0" smtClean="0">
                <a:solidFill>
                  <a:schemeClr val="bg1"/>
                </a:solidFill>
              </a:rPr>
              <a:t> жителей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 descr="data:image/jpeg;base64,/9j/4AAQSkZJRgABAQAAAQABAAD/2wCEAAkGBxQQEBQUEhQUFBQVFRQUFBQUFBUUFBQUFRQWFhQUFBQYHCggGBolHBUUITEhJSkrLi4uFx8zODQtNygtLisBCgoKDQ0OFA8PFCwcHBwsLCwsLCwsLCwsLCwsLCwsKywsLCwsLCwsLCwsLCssLCwsLCwsLCwsLCwsLCwsLCwsLP/AABEIALkBEAMBIgACEQEDEQH/xAAbAAACAgMBAAAAAAAAAAAAAAAAAQIGAwQFB//EAFAQAAIBAwMCAwMGBgsOBwAAAAECAwAEEQUSIRMxBkFRImGRFCMycaHSFVRVcoGUJTNCUoSVsbKz0eEWJjVic3WCk6KjpbTB8CQ2Q0V0g8L/xAAVAQEBAAAAAAAAAAAAAAAAAAAAAf/EABYRAQEBAAAAAAAAAAAAAAAAAAARAf/aAAwDAQACEQMRAD8A9poFFV3Xtdmhu4LeCJJGmSRvbcpjZyecemaCx0VUB4kujJ0litGly69P5V7W5PpDG3uOc/VW1+E9QG3da2yljgA3Xc88L7PNBZadV+HW5onAvYVgRuFlSTqRhv3shwNmfInismr681p7csDdHeq9VXVtqtxvdO4GcetB3KeKrmi+KPldw8cUJMcZYPOHBj4JC7ePa3DmoNr909xPFBbRyCBlUsZtmdy5Hcd+/wAKCzYoxVUu/FM9tta6tkWJnEZeKYSMrYJwUxz27Zro3t7erIyx28LoD7LGfYSMealeDQdvFOq0dS1H8Tg/Wh92j8Jaj+JwfrQ+7QWSmKra6lqPnZwfrQ+7WRb+/wDO0h/WR92gsFFcH5fffikX6wPu0DUL78Ui/WR92g71LFV9tS1D8SiP8KX7tYvwtqP5Pj/ReJ9ygs2KeKrSatqB76eg/hkf3amNUv8A8QQfwtPu0FixRiq9+E7/APEo/wBN0v3aDqN/g/8Ag4exxm5Hf0+jQWAiliqoNW1T8Qt/10fcoGrap+IW/wCuj7lBa8UiKqbaxqn5Pt/rN8AB9fzda+peNZvlktpaWqzyW6K9w0k6wRpkA+yWBJHtDk48/SgubLUcV57r3jfUbKLrXGmxJFuVS4vVYAucKTtQkD312PG3jL8FhHktpZYnyDLGyYWTHsoQTnn1/lPFFWnbT21UNO8cm6kdLS0kuRF0xJLHLCIQzruZUd2G8jtwOfdxnZ1jxWyz/J7K3N7MvMyrIsccA8hJKQVDnyTvjJoLLtoxVMPifU8kDSASMZAv4CRkZGRt4rSuvHt5E4SXTo43IyEfUrZWIJwCARznn4GpSL+RSqpaF4wmmv8A5HcWZtpOg0/M6ynaGVQMKuOSx8/KrcaolVQ1w41qwPl0rnPuwjE81bhVN8ZXUUN7aOYZLmbbIIok7AZBaQ8EswHYdu5JGBRENX0QxpDFbjrLDK0mJpUDdSXJXDnvtzkoRzuU+1yKmfCcrjdKttKxySp6pm8z7N6zbg3PfaB6ACrFHGI0mBQy7nd2QbCzhwMAqxA7YXn97VS8PrcsgiMcoi68jxqkypJaiKYqEZmJEsWcjAz9HjIxiizaMBJF7AljGAGjnIkByvmCx8vQge6ty100RgquFQ8bBlkA/wAVGJVfqHHurV/AgFwsyv8AQjWNIyDt4YsWc5yzc8Hy575retopBI7u+VYIFjHKoVzubcQCScj4VBB7aUDbE0US+R2F257kDIGe/JzzUtJ0tLZCqZJZi7uxy8jnu7n1+ytwU6DWhsFTcE9kMzOQAuN7Elm7ZySc1nSFVGAB/wB+ZPmffU6KBbB6D4UdMeg+Ap06CPTHoPhRsHoPhUqKBbR6D4UbR6D4U6KCOweg+FIRj0HwFTooI7B6D4CjYPQfCnRQLaPQfCntHoPhRinQR6Y9B8BS6Y9B8BUqKDG0Knuq/AVpT6Sjo6ZOxxtZdsZynbYSyklcZGD2zxiuhSzQc7UtGhuLZraRA0LIIynPCjG3B7gjAwfdXMtNKuYYugzw3cIARflAZJdgAAEjKGWQj12r8easJeolqDhzeH8QiGI7IskmONjbFs998sS7j9Y2k+ZNa91ZpZW/tFooAwHRsYmQsXOBudcyMSf3S7Tzk8ZNdXWIJ36Rt5AhSQO6MPZmjAIMRfBKckHcAe1cW+8MSXF5BdSOqdIuHt1aSSGRHieIsS2B1AHOGCDjIOe9FVW18HXEoFzbxJGXCur3VzdfL3BAILTRPth8sJhgPPzFYtP8PTXE92l1G8BukSAzHpzzCRCziVdgKwxuowfogvjaFJwI+Mbm+skuYrf5VtcbzcTzIfmYRHH0rNYx7B2uCzsAeCe/NW6O3imso44baSDE1sypJH03V450dnJzliu1iW/depzUVyrKDb4kVdxfZparvY5ZsSoNxPmT3r0I15t4RvLa51q4liSa3lSGSN4ZVwrjrJ87Hz7HKnK453gjzr0fdVTUqqetD9mtP/ydz/MNW4Cqpq8edZsT5JDcMx/ertIy3oMmiHp2mkXs9zAVbqYVuukqkcA5iftIh9nkegGa79nbFMs7B5GxuYLtUAZwqLk4UZJ5JOSeanpseIYgeCI0BB7ghRkGtjFBHNSpEVICgYp0qBQOnSoFBKilToClTpGgKOfd8P7aKKBYPr9lOnSoCiiigKVOg0BRRRQRNRYVM0qDGEFMrUqiaCJpg0BaKDl69pXylV2sEkjJaNmXentKUdJY8jfGykgrkeRBBANUbxlpk73NpdXhgtoraVcSwy3Ervlg23pCIBAdpy2eBnJxXplaetc20/8AkZf5jUFN08FvEtz2wLGL7XWr7tqhaMD/AHR3nusrcfannV9zRUgaq+pP+yqD1sZufqftVnFVLVZP2YhHmbK5+xh/XRFvFFRjPA+oVMUE2pUGlQOmKQp5oCnS3U80BRRToFQadGaBYoxTzRmgVOiigMUYoooFijFOigRpU6KBUYp5pZoIkUqnupGggajUqRoI1o64pNrOACSYZQABkkmNsADzNdEVCXsfqNBQ9Djb+6K+JBx8ltgDg4P0ex8+x+FXzFVHS2/Zy4/+Dbf0j1cM0VAmqfq4/Zy199ldj/aSrg1U/WpB+GrEettdj7FoLhb/AEF/NH8lZBWCxfMae9FP2CtiiFn6/sozSp5oJCo01p0CAqQpCnQSopCnQFFRkcKCWIAAJJPAAHJJNV6LUby6G+2SGGEjMclyHd5R5OIEK7EI5G5snPYUFjzXK166miTfC0AIBOyfcOoQCdgkDAR8D6RDfVXMbXri0lRb+OLoyusaXVuX2LI3CpPE+TGGPAYEjPfGa60niC2VmTrIZEO1olO6UNxgdJcvnkeXmKDhQeNflMG+zjSSWPLXMM0hi+TqobeGcKwLEqQuODgnOBXd8Oa3Hf2yXEQcI+eHXawI4I9/PmOK1NV0a2MUkQjVRIRNPFAgWS4VWyVYJgsGOAfUZHmax2XiBFvzp6wPEI4g0bBQI2UBfoKBwozgH1UiitnWtc6MsUEadS4mz01ZunHgZLFpMHyB4AJ7VB/EallijCmc/tkbPtWDGNxlbHkSAAPpZHlzWhYapHqsTN0ZU6coWCUrlg+eJEIHs4IG4dvI13GS3jZrgiJWPsvNhc8HaQzjsARjn0ojbhJwN2M+q5wfQjNTrTl1WFUdzKhSMZcqwbaPLIXPJ8h51pJfXcntR28aKe3XmKyEepREbb9ROaDs0Vy7HV90vRmjMM2CyqSHSVRjc0Ug+ljIyCARntjmukWoHSozRmgVI06RoIk0qDRQSqEg4P1GslRbtQUjSz+z8w9dOtz8JWFXYVQ7CT++Ej99pcZ+E/8AbV7FFFVHWx+zWne+K8H+wtW2qf4gbGs6Xx3W9H+7Wgtenj5qP8xP5orZrWsP2qP8xP5orYFEKnUaYoJCmxqIqRWgW6sF9eCGJpGDFUG5gil22juQo5bA5wOeOM1l6dVu+s9U3sY7uzWPJID20mVXy3N1TnA7nj9FBj1LW7iee0GnPbtBIOo8jnIkVXUPHGR+6CknHB+Bqy6nfrbwyzPnbEjyMB3IRSxA9/FeY6YkjsWs3ttzzKJZVtpks5mXcT0YjMTJKO++JV7ZLDzuXieG+IJtXiVOk3BQ9YS7W2tvZ+ns7ZDA+feiulqbLc2bmPEiSREjbyJEIzgeuRx+mtxL2MuiBgS6NIgHZkUoCw93tp8a8Vsba+2xHTyetvYzG0E62LE42k7/AJhjndu6QA7+6rb4zW5N1FgWXR2sYSWkWbrYPU6Jh+dDZ/eZGO/NBrX2iaxctcWs5je2ndCs5ZMQokvUzFGo3liAowexA586tuqRRwXJliQPdzxCPpmUxtLFBuclWAO1hvxuOAfZGRxVd1+W/Gn/ADxkWLp2GXg3fLwS8fyzqhPZHs7+V+3ms3gcWphuW0x3mnyqub1pQwPJjRmK7gmC3YH31B2vDltcbrie4QRSSsipEHWVlhiXCK0nALFjI3fA3/XWTUby3sh8pbDSSmOPezoCV6irtVyQiqu8ttGM4Y+pqsapc62tzGIY4jx84qZe2z5EvMqsvHkjH48Vq+N2vfkQVobRUM6GToO0hExbIG11AXLnnGclue5qj0Kyt40JaHgSkyFRjaS3JkCnkZ4zjuTnzzWgqzwXEu2LqQyMJVcSKgjbYqusi98exuyoP0jkVzL251MIWjgtTNtUOUkZ5AOSAEfAHmcZP6a2/Dt3fOidaOPBJ6jO7Ryr9UYiC9scA8+tEK/0UNaE2m1y863mCw2zEuJNu7HYjAGfQUvDVzqElxM11GIoOekh2FlO7gAr3G3OSfPGK5GqXVtDeFbe6uFnM8Ia2jDtCCzqJfY27foksee9b3iO9ugqhkRAzzqVFwYkdAF6RacAbWJJ9jIz6jFUd2+jWXoMpBIlR42921t5B9ChcfpranuVRo1Y4aRiqD1IRnP2Kfsqo31/ewaajR26xyqRHtiHU6cIzhhHzt7KO7cc/VzNIvZ5LlJERbphGQ8skxd4nK5MYiCD5PlhjPTOfXioLp4hu5obdntoflEoKhY9wXOSATk+g5rHpGsCaCCWQCJpgMRlsnec5Vf33YnPpzUdVuLj5KCIEMrEK8XWwoBODh8Dfxj2RjOcc+dd0p5BM8sEKXcw9hpHuVRoVz+1LCY16K8dsZOPOgvmKi1aumzzOD14liPkFlEmfgoxW09BEUUZpZoJUiKdBoPP7MY8RJ79JH2XC/11fao8S48Qxf5rb7LhKvAopVT/ABI5Gr6Vx3N4D/qV/qq4VUvFAH4U0o+fUuv6AUFn09sxR/mJ/NFbArBYj5qP8xf5orPRCpilTFBIVkFY1qdAGsF9ZpPG0cqh0YYZTnDDP0Wx3B8x2I4NbFFBWdX0S6N5bTWcscUSKIpo2QEdIOHIiG3gkDacFey88V3dUsEuIJYZPoSo0bY77XUg49/NbVFBztXYQ2rbcIqhU49kJGWVWIx9HCkn3YraFkgkVwo3IjRqcfRRipKj0HsL8KyTwrIrI4DKwKsp5BUjBB92K4lvZXdsoSF4riJeEFwzpMi+SmZVbqAeRKg+pPegqD+JdXt2luLmFEto5oozCUwzrLL08wSAkkrlDk8HPHni1amUlunFu0aXkEQ3SOrtsin3bAyLjq8x5Clhjg+fMTolxdSxvfPF0onEkdrAGKGRfoPNK+C+3uFCgZ5OcVvN4atuo0oj2TMwZpkd0lZgcjc4OWA/enIxxjHFRWv4c1SeQTx3CqZoJdm6JdiujxpJHIEkbK8PgjPdTUdW0qG+jEKlQYZI2aMhvZ9tXbdGCOWUOAx49okZrY1O9t4h1S6oXZLd7hCnscsUEjEFQNx28jgyeWa1bLw5IuozXj3BZZI+lHGF27EyCAT2OCCRx+6NUda3kjLYjJdox0mYe0Rj9y0hPLA4J5J+Ncz5dczXEqxdJYYmER37xJI5jVn2uvCY6igHB5BrU0PTDpVsyy3JdOtuiAVQzbv/AEvayWZ2OePP9Nd82aFTGpKjduYRuUYljuJZlO7knPfmiOVcajHa2q/JUVyZltkGSF6xcoxkbGTghiT3P6c1Hw5qF1NJNDdwKFTI3hGWN+cbQGzvBHOR5d63JfDkBheNAYw7CTcrElZVO5ZRuJ9rIBz5+dEU14nsvFDKR2kSUx7veyMp2n6iaDMYFt1gVOApSED1TaRg/VgH/RqdzpiPPFPjEke4bgMFkZSNjHzGdp59Kw2tlK8qy3BXKA9OKPJSMsMMxcgF3xkZwAATxzmukTQc/wAQPMLd/k8aSycARyHCspPtDkgHjPGRXP0rRDtgmm9m7RAsjxt9IecchP7YAMDJyeM5ru8mmFoHUWqVRagjRTqNAyaWaDUCaCkhv74If82P/wAwlXdTVCgbPiGP3aWftuEq9qaKyFapvi1D+E9JPpNcfbBVyzVL8Y/4V0j/AClz/RpQW3Tx81H+Yv8AIK2a0tJPzf8A9k39M9bmaINpqQWo5pbqDIoqdYlastAUUU6AooooCiiigK4/iG3nlUpCsXIwJJJZFCE8MWhRfnR29ksAfPHn2KKCiDwGbW0e3sTHidTHdG53kNldvWjROFdcn2RgHjkYzVn8O6OLK2jt1kkkEYIDyEFsEkgcAAAZwB5AAV080ZoK5rugySXUN3CytJCCqwzEiEBgwLqVGVf2h65x5d6x/wBzJhuflMPtSScXKs7Jvzgl4nHKEEfR+iR6d6s+aM0EYiSBkYPpnOP01Oo7qRk9x+z+uglRSDUZ/wC8/wBlA6VKj/vtQFJqKKCO2jbQajQSYdqg1SqDUFGgAHiFPfpZ/wCYSrwKocH/AJgj/wA1n/mFq+KKKmKp3i3/AArpP59z/RpVvzVH8W3GNZ0gYzk3X9GtEXDSh81/pyn4yvW3Who8uYl+t/6Rq3xQRNFSpgUEBWFLRR5yf66Y/wAr1s4oxQYxCvq/+sk+9Uwg9/6WY/ymjNSFAwg9B8Keweg+ApUZoJYHoPhUWQeg+Ap0UC2j0Hwp4oooCiilQOilRQFKiiglTqNJmoJUE1i6lRMtBlLUE1rl/fUt1Bk3Ut1YzTVaCdIinkAVEuPUfGgpUMWNejPrph+y4WrvVKSUfhy35HtadJjkc/PqePXgGroDRSIqkeK1/ZnSePO6P+6WrxVN8aWUsl5ZvbPF8piEzJHKSN6MFV2B7HGeR35yO1UbEOtCG5lt41mumUhykSRKLdWJbDO7rvJ3Zqw2F8swJXcCpwyOpV0b0ZT8QexHIJFcuHTE601zDHGLk/NF2ZwjEBdxKj3jHbPsiqxpHiW5M8jPDHuiklguJGmEUKL1VMSrKw+cZczYGAcEZ70Ho2Ke2tA6vEJeluJk2LIqhSd6MSAyHsRkc88cZ71kttSR5Gi5WVFV2jbG4IxIVsqSMEqfPyqI26M0yaKCNMU6dACnigUUDApGnQaCIop06CNFOigVGKdGaBbaeKRao7qCRpGnSNBErUSlToxQYuiKfTFSJo3UVHZT21pavqaW0fUk3Y3IgCqWYs7BUUDyySOTgDzNalz4iSExrNHLE8sixRIVVzIzH9y0bFRjuckHAJxQdC+u0gjaSRtqLjJ5PJOAAByWJIAA5JIAqoeJfGTQx/OQ3VkkjKiXbLbuEJOQzQmQsFIBzkZAPYVzfH/iSZDIYVhlitT1GMMhkuIZDDKiSTwkACNZGByCcbM/Vt3FgZtNS41JLa4+TxLcx7OrwFQM6uxc9Uso78AnHBoMc9qIte09ASwSxlUMcZOCRk44r0CvP7eznGvJJdzQY6c6WcUYPUaE+1mQY9kAeZPJ7V6DQMVTvEUAl1mwVgcCOdsglcHaSuCPMFQauIqo+IoLhdSt7iK3aeOOCRG2uie05Ix7R9CPKqFrmsrArG3DTi4dm+ZmVPajQLP84RhMKikBeSdx471jsNXtDHHBHaS5DdRIWhJXqgl+p1yTGTnLdTcc98nNcpLKZTFmxuzFDK80cAltgqyMSVIdcN7O44yfSst5Z9UjOmXsaklnijuESGTJyQ8Svt5JySAM0Fh0exC9N7kQ9YKBEInZ9qZLEIMDIye4GMYHYc9w3Kg85BxnkEcDzPoPrqtaelxLiKG2bT4u8krdN5nA4CRYJ5/xmzgdqlfWlyoaKzg6RZ1V7ySVHdk83GSXZvzu2ePcHdutVSL6ayhR3cRs6AepKg4Hv7Vu20yyIHRldWGVZSCpHqCO9Vbw2l/DcNHOpltiX6cjNCJIwGO3cqdww8gOOO3asdrJc2d1dCO0llt5HDxhGjVVYjMhUE9mJ+yoi2SXCg4LKD6FgD8KyA1Spp7+RTHbW01s0k3UaWaSKRUDfTAXk4zg4GfOupe6hNFIyR2dxIi9nWVEVvM7VLZAyaCx0VU31u6HbTro/wAIiH/WoNrd35abdfrUQ/8A1QXCiqgmt3h/9tuB/C4/vVivNbvRjZpdw/fP/jY0x6dm5/soLnTqgfhzUfyPc/xkn3qzJrGo/kmYfXqUf3qLF3NAqknVdR/JUn8ZJ96l+EtT/Jbfp1Jf66EXeiqQNR1P8mf8Sz/1qS6hqXnpv/Ef7aC6UVTF1DUvyaP4xoa+1L8nD+MKC6A0jVIa+1TP+DU/jI/yUfLtU/Jyfxi1Bd61pr1EOCTx3wrMF/OKghf01UTeap+To/4xaseq2Gox3IntlEkLwdN7F7jpCNz9JlcZBOcneDnk0F3WQFQwIKkZDAggjGcg+mPOuJD4mSYn5LDNcoCVMsQjWHK8ELJK6h8HjKZGaqGqw6tLYNZRafFAhiEKut6HZEGBj2sFsjjJPnXb1zTL4WNvbaf0YCI0SR2kKtEFUezHtRgcnOW7+nfIDvXmsRwhTJldxC4Zo0Ac9k3u4Ut7lJrleJraCdVaTp286tGbe4nj4idXDJtkDAE5/c7+c4II4rh6LoGp2gK7oruKSJBLBd3EjbJh7MnSk6bfNnvgj9GRzv3ei3VltawRJInG2fT5JPmVJH0rZ3HsAHgpjaR2ANBz9P8AEhtVMctobqVQ0RnsVSWKRUdlCTM7BomBzlWyBnOTmuZpOqI7yWzwpa2hT5QwW4eaAW8bKZOAyiIM2ACmUO2QYYHJxz+HJmn650G0L4A2i7jEXBJ3GILtLc9yKjq+jX9xM0w01oHkjMMvyfUIkEsZAGJAYyDgcD3fUKlV1W6TeILOWEhlmtJZOoCW6gJbaQT5AYAHkOK9FrznQdKvG1K1mls1tYbe3e3UJNHKuMezwuCPTtXo1VDU1IGsQqQoJ5ozUaRoMmaM1CmKCeae6oUhQZM0ZqFSFA80ZqJooJZqQqAoWglmjNYzQaIyZozUKVFTzRmomo0GTNLNRFFBLNFQoPagmTSzSpUDzRmomoUGXNLioUloMlKoCg0EuKRqJpGg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jpeg;base64,/9j/4AAQSkZJRgABAQAAAQABAAD/2wCEAAkGBxQQEBQUEhQUFBQVFRQUFBQUFBUUFBQUFRQWFhQUFBQYHCggGBolHBUUITEhJSkrLi4uFx8zODQtNygtLisBCgoKDQ0OFA8PFCwcHBwsLCwsLCwsLCwsLCwsLCwsKywsLCwsLCwsLCwsLCssLCwsLCwsLCwsLCwsLCwsLCwsLP/AABEIALkBEAMBIgACEQEDEQH/xAAbAAACAgMBAAAAAAAAAAAAAAAAAQIGAwQFB//EAFAQAAIBAwMCAwMGBgsOBwAAAAECAwAEEQUSIRMxBkFRImGRFCMycaHSFVRVcoGUJTNCUoSVsbKz0eEWJjVic3WCk6KjpbTB8CQ2Q0V0g8L/xAAVAQEBAAAAAAAAAAAAAAAAAAAAAf/EABYRAQEBAAAAAAAAAAAAAAAAAAARAf/aAAwDAQACEQMRAD8A9poFFV3Xtdmhu4LeCJJGmSRvbcpjZyecemaCx0VUB4kujJ0litGly69P5V7W5PpDG3uOc/VW1+E9QG3da2yljgA3Xc88L7PNBZadV+HW5onAvYVgRuFlSTqRhv3shwNmfInismr681p7csDdHeq9VXVtqtxvdO4GcetB3KeKrmi+KPldw8cUJMcZYPOHBj4JC7ePa3DmoNr909xPFBbRyCBlUsZtmdy5Hcd+/wAKCzYoxVUu/FM9tta6tkWJnEZeKYSMrYJwUxz27Zro3t7erIyx28LoD7LGfYSMealeDQdvFOq0dS1H8Tg/Wh92j8Jaj+JwfrQ+7QWSmKra6lqPnZwfrQ+7WRb+/wDO0h/WR92gsFFcH5fffikX6wPu0DUL78Ui/WR92g71LFV9tS1D8SiP8KX7tYvwtqP5Pj/ReJ9ygs2KeKrSatqB76eg/hkf3amNUv8A8QQfwtPu0FixRiq9+E7/APEo/wBN0v3aDqN/g/8Ag4exxm5Hf0+jQWAiliqoNW1T8Qt/10fcoGrap+IW/wCuj7lBa8UiKqbaxqn5Pt/rN8AB9fzda+peNZvlktpaWqzyW6K9w0k6wRpkA+yWBJHtDk48/SgubLUcV57r3jfUbKLrXGmxJFuVS4vVYAucKTtQkD312PG3jL8FhHktpZYnyDLGyYWTHsoQTnn1/lPFFWnbT21UNO8cm6kdLS0kuRF0xJLHLCIQzruZUd2G8jtwOfdxnZ1jxWyz/J7K3N7MvMyrIsccA8hJKQVDnyTvjJoLLtoxVMPifU8kDSASMZAv4CRkZGRt4rSuvHt5E4SXTo43IyEfUrZWIJwCARznn4GpSL+RSqpaF4wmmv8A5HcWZtpOg0/M6ynaGVQMKuOSx8/KrcaolVQ1w41qwPl0rnPuwjE81bhVN8ZXUUN7aOYZLmbbIIok7AZBaQ8EswHYdu5JGBRENX0QxpDFbjrLDK0mJpUDdSXJXDnvtzkoRzuU+1yKmfCcrjdKttKxySp6pm8z7N6zbg3PfaB6ACrFHGI0mBQy7nd2QbCzhwMAqxA7YXn97VS8PrcsgiMcoi68jxqkypJaiKYqEZmJEsWcjAz9HjIxiizaMBJF7AljGAGjnIkByvmCx8vQge6ty100RgquFQ8bBlkA/wAVGJVfqHHurV/AgFwsyv8AQjWNIyDt4YsWc5yzc8Hy575retopBI7u+VYIFjHKoVzubcQCScj4VBB7aUDbE0US+R2F257kDIGe/JzzUtJ0tLZCqZJZi7uxy8jnu7n1+ytwU6DWhsFTcE9kMzOQAuN7Elm7ZySc1nSFVGAB/wB+ZPmffU6KBbB6D4UdMeg+Ap06CPTHoPhRsHoPhUqKBbR6D4UbR6D4U6KCOweg+FIRj0HwFTooI7B6D4CjYPQfCnRQLaPQfCntHoPhRinQR6Y9B8BS6Y9B8BUqKDG0Knuq/AVpT6Sjo6ZOxxtZdsZynbYSyklcZGD2zxiuhSzQc7UtGhuLZraRA0LIIynPCjG3B7gjAwfdXMtNKuYYugzw3cIARflAZJdgAAEjKGWQj12r8easJeolqDhzeH8QiGI7IskmONjbFs998sS7j9Y2k+ZNa91ZpZW/tFooAwHRsYmQsXOBudcyMSf3S7Tzk8ZNdXWIJ36Rt5AhSQO6MPZmjAIMRfBKckHcAe1cW+8MSXF5BdSOqdIuHt1aSSGRHieIsS2B1AHOGCDjIOe9FVW18HXEoFzbxJGXCur3VzdfL3BAILTRPth8sJhgPPzFYtP8PTXE92l1G8BukSAzHpzzCRCziVdgKwxuowfogvjaFJwI+Mbm+skuYrf5VtcbzcTzIfmYRHH0rNYx7B2uCzsAeCe/NW6O3imso44baSDE1sypJH03V450dnJzliu1iW/depzUVyrKDb4kVdxfZparvY5ZsSoNxPmT3r0I15t4RvLa51q4liSa3lSGSN4ZVwrjrJ87Hz7HKnK453gjzr0fdVTUqqetD9mtP/ydz/MNW4Cqpq8edZsT5JDcMx/ertIy3oMmiHp2mkXs9zAVbqYVuukqkcA5iftIh9nkegGa79nbFMs7B5GxuYLtUAZwqLk4UZJ5JOSeanpseIYgeCI0BB7ghRkGtjFBHNSpEVICgYp0qBQOnSoFBKilToClTpGgKOfd8P7aKKBYPr9lOnSoCiiigKVOg0BRRRQRNRYVM0qDGEFMrUqiaCJpg0BaKDl69pXylV2sEkjJaNmXentKUdJY8jfGykgrkeRBBANUbxlpk73NpdXhgtoraVcSwy3Ervlg23pCIBAdpy2eBnJxXplaetc20/8AkZf5jUFN08FvEtz2wLGL7XWr7tqhaMD/AHR3nusrcfannV9zRUgaq+pP+yqD1sZufqftVnFVLVZP2YhHmbK5+xh/XRFvFFRjPA+oVMUE2pUGlQOmKQp5oCnS3U80BRRToFQadGaBYoxTzRmgVOiigMUYoooFijFOigRpU6KBUYp5pZoIkUqnupGggajUqRoI1o64pNrOACSYZQABkkmNsADzNdEVCXsfqNBQ9Djb+6K+JBx8ltgDg4P0ex8+x+FXzFVHS2/Zy4/+Dbf0j1cM0VAmqfq4/Zy199ldj/aSrg1U/WpB+GrEettdj7FoLhb/AEF/NH8lZBWCxfMae9FP2CtiiFn6/sozSp5oJCo01p0CAqQpCnQSopCnQFFRkcKCWIAAJJPAAHJJNV6LUby6G+2SGGEjMclyHd5R5OIEK7EI5G5snPYUFjzXK166miTfC0AIBOyfcOoQCdgkDAR8D6RDfVXMbXri0lRb+OLoyusaXVuX2LI3CpPE+TGGPAYEjPfGa60niC2VmTrIZEO1olO6UNxgdJcvnkeXmKDhQeNflMG+zjSSWPLXMM0hi+TqobeGcKwLEqQuODgnOBXd8Oa3Hf2yXEQcI+eHXawI4I9/PmOK1NV0a2MUkQjVRIRNPFAgWS4VWyVYJgsGOAfUZHmax2XiBFvzp6wPEI4g0bBQI2UBfoKBwozgH1UiitnWtc6MsUEadS4mz01ZunHgZLFpMHyB4AJ7VB/EallijCmc/tkbPtWDGNxlbHkSAAPpZHlzWhYapHqsTN0ZU6coWCUrlg+eJEIHs4IG4dvI13GS3jZrgiJWPsvNhc8HaQzjsARjn0ojbhJwN2M+q5wfQjNTrTl1WFUdzKhSMZcqwbaPLIXPJ8h51pJfXcntR28aKe3XmKyEepREbb9ROaDs0Vy7HV90vRmjMM2CyqSHSVRjc0Ug+ljIyCARntjmukWoHSozRmgVI06RoIk0qDRQSqEg4P1GslRbtQUjSz+z8w9dOtz8JWFXYVQ7CT++Ej99pcZ+E/8AbV7FFFVHWx+zWne+K8H+wtW2qf4gbGs6Xx3W9H+7Wgtenj5qP8xP5orZrWsP2qP8xP5orYFEKnUaYoJCmxqIqRWgW6sF9eCGJpGDFUG5gil22juQo5bA5wOeOM1l6dVu+s9U3sY7uzWPJID20mVXy3N1TnA7nj9FBj1LW7iee0GnPbtBIOo8jnIkVXUPHGR+6CknHB+Bqy6nfrbwyzPnbEjyMB3IRSxA9/FeY6YkjsWs3ttzzKJZVtpks5mXcT0YjMTJKO++JV7ZLDzuXieG+IJtXiVOk3BQ9YS7W2tvZ+ns7ZDA+feiulqbLc2bmPEiSREjbyJEIzgeuRx+mtxL2MuiBgS6NIgHZkUoCw93tp8a8Vsba+2xHTyetvYzG0E62LE42k7/AJhjndu6QA7+6rb4zW5N1FgWXR2sYSWkWbrYPU6Jh+dDZ/eZGO/NBrX2iaxctcWs5je2ndCs5ZMQokvUzFGo3liAowexA586tuqRRwXJliQPdzxCPpmUxtLFBuclWAO1hvxuOAfZGRxVd1+W/Gn/ADxkWLp2GXg3fLwS8fyzqhPZHs7+V+3ms3gcWphuW0x3mnyqub1pQwPJjRmK7gmC3YH31B2vDltcbrie4QRSSsipEHWVlhiXCK0nALFjI3fA3/XWTUby3sh8pbDSSmOPezoCV6irtVyQiqu8ttGM4Y+pqsapc62tzGIY4jx84qZe2z5EvMqsvHkjH48Vq+N2vfkQVobRUM6GToO0hExbIG11AXLnnGclue5qj0Kyt40JaHgSkyFRjaS3JkCnkZ4zjuTnzzWgqzwXEu2LqQyMJVcSKgjbYqusi98exuyoP0jkVzL251MIWjgtTNtUOUkZ5AOSAEfAHmcZP6a2/Dt3fOidaOPBJ6jO7Ryr9UYiC9scA8+tEK/0UNaE2m1y863mCw2zEuJNu7HYjAGfQUvDVzqElxM11GIoOekh2FlO7gAr3G3OSfPGK5GqXVtDeFbe6uFnM8Ia2jDtCCzqJfY27foksee9b3iO9ugqhkRAzzqVFwYkdAF6RacAbWJJ9jIz6jFUd2+jWXoMpBIlR42921t5B9ChcfpranuVRo1Y4aRiqD1IRnP2Kfsqo31/ewaajR26xyqRHtiHU6cIzhhHzt7KO7cc/VzNIvZ5LlJERbphGQ8skxd4nK5MYiCD5PlhjPTOfXioLp4hu5obdntoflEoKhY9wXOSATk+g5rHpGsCaCCWQCJpgMRlsnec5Vf33YnPpzUdVuLj5KCIEMrEK8XWwoBODh8Dfxj2RjOcc+dd0p5BM8sEKXcw9hpHuVRoVz+1LCY16K8dsZOPOgvmKi1aumzzOD14liPkFlEmfgoxW09BEUUZpZoJUiKdBoPP7MY8RJ79JH2XC/11fao8S48Qxf5rb7LhKvAopVT/ABI5Gr6Vx3N4D/qV/qq4VUvFAH4U0o+fUuv6AUFn09sxR/mJ/NFbArBYj5qP8xf5orPRCpilTFBIVkFY1qdAGsF9ZpPG0cqh0YYZTnDDP0Wx3B8x2I4NbFFBWdX0S6N5bTWcscUSKIpo2QEdIOHIiG3gkDacFey88V3dUsEuIJYZPoSo0bY77XUg49/NbVFBztXYQ2rbcIqhU49kJGWVWIx9HCkn3YraFkgkVwo3IjRqcfRRipKj0HsL8KyTwrIrI4DKwKsp5BUjBB92K4lvZXdsoSF4riJeEFwzpMi+SmZVbqAeRKg+pPegqD+JdXt2luLmFEto5oozCUwzrLL08wSAkkrlDk8HPHni1amUlunFu0aXkEQ3SOrtsin3bAyLjq8x5Clhjg+fMTolxdSxvfPF0onEkdrAGKGRfoPNK+C+3uFCgZ5OcVvN4atuo0oj2TMwZpkd0lZgcjc4OWA/enIxxjHFRWv4c1SeQTx3CqZoJdm6JdiujxpJHIEkbK8PgjPdTUdW0qG+jEKlQYZI2aMhvZ9tXbdGCOWUOAx49okZrY1O9t4h1S6oXZLd7hCnscsUEjEFQNx28jgyeWa1bLw5IuozXj3BZZI+lHGF27EyCAT2OCCRx+6NUda3kjLYjJdox0mYe0Rj9y0hPLA4J5J+Ncz5dczXEqxdJYYmER37xJI5jVn2uvCY6igHB5BrU0PTDpVsyy3JdOtuiAVQzbv/AEvayWZ2OePP9Nd82aFTGpKjduYRuUYljuJZlO7knPfmiOVcajHa2q/JUVyZltkGSF6xcoxkbGTghiT3P6c1Hw5qF1NJNDdwKFTI3hGWN+cbQGzvBHOR5d63JfDkBheNAYw7CTcrElZVO5ZRuJ9rIBz5+dEU14nsvFDKR2kSUx7veyMp2n6iaDMYFt1gVOApSED1TaRg/VgH/RqdzpiPPFPjEke4bgMFkZSNjHzGdp59Kw2tlK8qy3BXKA9OKPJSMsMMxcgF3xkZwAATxzmukTQc/wAQPMLd/k8aSycARyHCspPtDkgHjPGRXP0rRDtgmm9m7RAsjxt9IecchP7YAMDJyeM5ru8mmFoHUWqVRagjRTqNAyaWaDUCaCkhv74If82P/wAwlXdTVCgbPiGP3aWftuEq9qaKyFapvi1D+E9JPpNcfbBVyzVL8Y/4V0j/AClz/RpQW3Tx81H+Yv8AIK2a0tJPzf8A9k39M9bmaINpqQWo5pbqDIoqdYlastAUUU6AooooCiiigK4/iG3nlUpCsXIwJJJZFCE8MWhRfnR29ksAfPHn2KKCiDwGbW0e3sTHidTHdG53kNldvWjROFdcn2RgHjkYzVn8O6OLK2jt1kkkEYIDyEFsEkgcAAAZwB5AAV080ZoK5rugySXUN3CytJCCqwzEiEBgwLqVGVf2h65x5d6x/wBzJhuflMPtSScXKs7Jvzgl4nHKEEfR+iR6d6s+aM0EYiSBkYPpnOP01Oo7qRk9x+z+uglRSDUZ/wC8/wBlA6VKj/vtQFJqKKCO2jbQajQSYdqg1SqDUFGgAHiFPfpZ/wCYSrwKocH/AJgj/wA1n/mFq+KKKmKp3i3/AArpP59z/RpVvzVH8W3GNZ0gYzk3X9GtEXDSh81/pyn4yvW3Who8uYl+t/6Rq3xQRNFSpgUEBWFLRR5yf66Y/wAr1s4oxQYxCvq/+sk+9Uwg9/6WY/ymjNSFAwg9B8Keweg+ApUZoJYHoPhUWQeg+Ap0UC2j0Hwp4oooCiilQOilRQFKiiglTqNJmoJUE1i6lRMtBlLUE1rl/fUt1Bk3Ut1YzTVaCdIinkAVEuPUfGgpUMWNejPrph+y4WrvVKSUfhy35HtadJjkc/PqePXgGroDRSIqkeK1/ZnSePO6P+6WrxVN8aWUsl5ZvbPF8piEzJHKSN6MFV2B7HGeR35yO1UbEOtCG5lt41mumUhykSRKLdWJbDO7rvJ3Zqw2F8swJXcCpwyOpV0b0ZT8QexHIJFcuHTE601zDHGLk/NF2ZwjEBdxKj3jHbPsiqxpHiW5M8jPDHuiklguJGmEUKL1VMSrKw+cZczYGAcEZ70Ho2Ke2tA6vEJeluJk2LIqhSd6MSAyHsRkc88cZ71kttSR5Gi5WVFV2jbG4IxIVsqSMEqfPyqI26M0yaKCNMU6dACnigUUDApGnQaCIop06CNFOigVGKdGaBbaeKRao7qCRpGnSNBErUSlToxQYuiKfTFSJo3UVHZT21pavqaW0fUk3Y3IgCqWYs7BUUDyySOTgDzNalz4iSExrNHLE8sixRIVVzIzH9y0bFRjuckHAJxQdC+u0gjaSRtqLjJ5PJOAAByWJIAA5JIAqoeJfGTQx/OQ3VkkjKiXbLbuEJOQzQmQsFIBzkZAPYVzfH/iSZDIYVhlitT1GMMhkuIZDDKiSTwkACNZGByCcbM/Vt3FgZtNS41JLa4+TxLcx7OrwFQM6uxc9Uso78AnHBoMc9qIte09ASwSxlUMcZOCRk44r0CvP7eznGvJJdzQY6c6WcUYPUaE+1mQY9kAeZPJ7V6DQMVTvEUAl1mwVgcCOdsglcHaSuCPMFQauIqo+IoLhdSt7iK3aeOOCRG2uie05Ix7R9CPKqFrmsrArG3DTi4dm+ZmVPajQLP84RhMKikBeSdx471jsNXtDHHBHaS5DdRIWhJXqgl+p1yTGTnLdTcc98nNcpLKZTFmxuzFDK80cAltgqyMSVIdcN7O44yfSst5Z9UjOmXsaklnijuESGTJyQ8Svt5JySAM0Fh0exC9N7kQ9YKBEInZ9qZLEIMDIye4GMYHYc9w3Kg85BxnkEcDzPoPrqtaelxLiKG2bT4u8krdN5nA4CRYJ5/xmzgdqlfWlyoaKzg6RZ1V7ySVHdk83GSXZvzu2ePcHdutVSL6ayhR3cRs6AepKg4Hv7Vu20yyIHRldWGVZSCpHqCO9Vbw2l/DcNHOpltiX6cjNCJIwGO3cqdww8gOOO3asdrJc2d1dCO0llt5HDxhGjVVYjMhUE9mJ+yoi2SXCg4LKD6FgD8KyA1Spp7+RTHbW01s0k3UaWaSKRUDfTAXk4zg4GfOupe6hNFIyR2dxIi9nWVEVvM7VLZAyaCx0VU31u6HbTro/wAIiH/WoNrd35abdfrUQ/8A1QXCiqgmt3h/9tuB/C4/vVivNbvRjZpdw/fP/jY0x6dm5/soLnTqgfhzUfyPc/xkn3qzJrGo/kmYfXqUf3qLF3NAqknVdR/JUn8ZJ96l+EtT/Jbfp1Jf66EXeiqQNR1P8mf8Sz/1qS6hqXnpv/Ef7aC6UVTF1DUvyaP4xoa+1L8nD+MKC6A0jVIa+1TP+DU/jI/yUfLtU/Jyfxi1Bd61pr1EOCTx3wrMF/OKghf01UTeap+To/4xaseq2Gox3IntlEkLwdN7F7jpCNz9JlcZBOcneDnk0F3WQFQwIKkZDAggjGcg+mPOuJD4mSYn5LDNcoCVMsQjWHK8ELJK6h8HjKZGaqGqw6tLYNZRafFAhiEKut6HZEGBj2sFsjjJPnXb1zTL4WNvbaf0YCI0SR2kKtEFUezHtRgcnOW7+nfIDvXmsRwhTJldxC4Zo0Ac9k3u4Ut7lJrleJraCdVaTp286tGbe4nj4idXDJtkDAE5/c7+c4II4rh6LoGp2gK7oruKSJBLBd3EjbJh7MnSk6bfNnvgj9GRzv3ei3VltawRJInG2fT5JPmVJH0rZ3HsAHgpjaR2ANBz9P8AEhtVMctobqVQ0RnsVSWKRUdlCTM7BomBzlWyBnOTmuZpOqI7yWzwpa2hT5QwW4eaAW8bKZOAyiIM2ACmUO2QYYHJxz+HJmn650G0L4A2i7jEXBJ3GILtLc9yKjq+jX9xM0w01oHkjMMvyfUIkEsZAGJAYyDgcD3fUKlV1W6TeILOWEhlmtJZOoCW6gJbaQT5AYAHkOK9FrznQdKvG1K1mls1tYbe3e3UJNHKuMezwuCPTtXo1VDU1IGsQqQoJ5ozUaRoMmaM1CmKCeae6oUhQZM0ZqFSFA80ZqJooJZqQqAoWglmjNYzQaIyZozUKVFTzRmomo0GTNLNRFFBLNFQoPagmTSzSpUDzRmomoUGXNLioUloMlKoCg0EuKRqJpGg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data:image/jpeg;base64,/9j/4AAQSkZJRgABAQAAAQABAAD/2wCEAAkGBxQQEBQUEhQUFBQVFRQUFBQUFBUUFBQUFRQWFhQUFBQYHCggGBolHBUUITEhJSkrLi4uFx8zODQtNygtLisBCgoKDQ0OFA8PFCwcHBwsLCwsLCwsLCwsLCwsLCwsKywsLCwsLCwsLCwsLCssLCwsLCwsLCwsLCwsLCwsLCwsLP/AABEIALkBEAMBIgACEQEDEQH/xAAbAAACAgMBAAAAAAAAAAAAAAAAAQIGAwQFB//EAFAQAAIBAwMCAwMGBgsOBwAAAAECAwAEEQUSIRMxBkFRImGRFCMycaHSFVRVcoGUJTNCUoSVsbKz0eEWJjVic3WCk6KjpbTB8CQ2Q0V0g8L/xAAVAQEBAAAAAAAAAAAAAAAAAAAAAf/EABYRAQEBAAAAAAAAAAAAAAAAAAARAf/aAAwDAQACEQMRAD8A9poFFV3Xtdmhu4LeCJJGmSRvbcpjZyecemaCx0VUB4kujJ0litGly69P5V7W5PpDG3uOc/VW1+E9QG3da2yljgA3Xc88L7PNBZadV+HW5onAvYVgRuFlSTqRhv3shwNmfInismr681p7csDdHeq9VXVtqtxvdO4GcetB3KeKrmi+KPldw8cUJMcZYPOHBj4JC7ePa3DmoNr909xPFBbRyCBlUsZtmdy5Hcd+/wAKCzYoxVUu/FM9tta6tkWJnEZeKYSMrYJwUxz27Zro3t7erIyx28LoD7LGfYSMealeDQdvFOq0dS1H8Tg/Wh92j8Jaj+JwfrQ+7QWSmKra6lqPnZwfrQ+7WRb+/wDO0h/WR92gsFFcH5fffikX6wPu0DUL78Ui/WR92g71LFV9tS1D8SiP8KX7tYvwtqP5Pj/ReJ9ygs2KeKrSatqB76eg/hkf3amNUv8A8QQfwtPu0FixRiq9+E7/APEo/wBN0v3aDqN/g/8Ag4exxm5Hf0+jQWAiliqoNW1T8Qt/10fcoGrap+IW/wCuj7lBa8UiKqbaxqn5Pt/rN8AB9fzda+peNZvlktpaWqzyW6K9w0k6wRpkA+yWBJHtDk48/SgubLUcV57r3jfUbKLrXGmxJFuVS4vVYAucKTtQkD312PG3jL8FhHktpZYnyDLGyYWTHsoQTnn1/lPFFWnbT21UNO8cm6kdLS0kuRF0xJLHLCIQzruZUd2G8jtwOfdxnZ1jxWyz/J7K3N7MvMyrIsccA8hJKQVDnyTvjJoLLtoxVMPifU8kDSASMZAv4CRkZGRt4rSuvHt5E4SXTo43IyEfUrZWIJwCARznn4GpSL+RSqpaF4wmmv8A5HcWZtpOg0/M6ynaGVQMKuOSx8/KrcaolVQ1w41qwPl0rnPuwjE81bhVN8ZXUUN7aOYZLmbbIIok7AZBaQ8EswHYdu5JGBRENX0QxpDFbjrLDK0mJpUDdSXJXDnvtzkoRzuU+1yKmfCcrjdKttKxySp6pm8z7N6zbg3PfaB6ACrFHGI0mBQy7nd2QbCzhwMAqxA7YXn97VS8PrcsgiMcoi68jxqkypJaiKYqEZmJEsWcjAz9HjIxiizaMBJF7AljGAGjnIkByvmCx8vQge6ty100RgquFQ8bBlkA/wAVGJVfqHHurV/AgFwsyv8AQjWNIyDt4YsWc5yzc8Hy575retopBI7u+VYIFjHKoVzubcQCScj4VBB7aUDbE0US+R2F257kDIGe/JzzUtJ0tLZCqZJZi7uxy8jnu7n1+ytwU6DWhsFTcE9kMzOQAuN7Elm7ZySc1nSFVGAB/wB+ZPmffU6KBbB6D4UdMeg+Ap06CPTHoPhRsHoPhUqKBbR6D4UbR6D4U6KCOweg+FIRj0HwFTooI7B6D4CjYPQfCnRQLaPQfCntHoPhRinQR6Y9B8BS6Y9B8BUqKDG0Knuq/AVpT6Sjo6ZOxxtZdsZynbYSyklcZGD2zxiuhSzQc7UtGhuLZraRA0LIIynPCjG3B7gjAwfdXMtNKuYYugzw3cIARflAZJdgAAEjKGWQj12r8easJeolqDhzeH8QiGI7IskmONjbFs998sS7j9Y2k+ZNa91ZpZW/tFooAwHRsYmQsXOBudcyMSf3S7Tzk8ZNdXWIJ36Rt5AhSQO6MPZmjAIMRfBKckHcAe1cW+8MSXF5BdSOqdIuHt1aSSGRHieIsS2B1AHOGCDjIOe9FVW18HXEoFzbxJGXCur3VzdfL3BAILTRPth8sJhgPPzFYtP8PTXE92l1G8BukSAzHpzzCRCziVdgKwxuowfogvjaFJwI+Mbm+skuYrf5VtcbzcTzIfmYRHH0rNYx7B2uCzsAeCe/NW6O3imso44baSDE1sypJH03V450dnJzliu1iW/depzUVyrKDb4kVdxfZparvY5ZsSoNxPmT3r0I15t4RvLa51q4liSa3lSGSN4ZVwrjrJ87Hz7HKnK453gjzr0fdVTUqqetD9mtP/ydz/MNW4Cqpq8edZsT5JDcMx/ertIy3oMmiHp2mkXs9zAVbqYVuukqkcA5iftIh9nkegGa79nbFMs7B5GxuYLtUAZwqLk4UZJ5JOSeanpseIYgeCI0BB7ghRkGtjFBHNSpEVICgYp0qBQOnSoFBKilToClTpGgKOfd8P7aKKBYPr9lOnSoCiiigKVOg0BRRRQRNRYVM0qDGEFMrUqiaCJpg0BaKDl69pXylV2sEkjJaNmXentKUdJY8jfGykgrkeRBBANUbxlpk73NpdXhgtoraVcSwy3Ervlg23pCIBAdpy2eBnJxXplaetc20/8AkZf5jUFN08FvEtz2wLGL7XWr7tqhaMD/AHR3nusrcfannV9zRUgaq+pP+yqD1sZufqftVnFVLVZP2YhHmbK5+xh/XRFvFFRjPA+oVMUE2pUGlQOmKQp5oCnS3U80BRRToFQadGaBYoxTzRmgVOiigMUYoooFijFOigRpU6KBUYp5pZoIkUqnupGggajUqRoI1o64pNrOACSYZQABkkmNsADzNdEVCXsfqNBQ9Djb+6K+JBx8ltgDg4P0ex8+x+FXzFVHS2/Zy4/+Dbf0j1cM0VAmqfq4/Zy199ldj/aSrg1U/WpB+GrEettdj7FoLhb/AEF/NH8lZBWCxfMae9FP2CtiiFn6/sozSp5oJCo01p0CAqQpCnQSopCnQFFRkcKCWIAAJJPAAHJJNV6LUby6G+2SGGEjMclyHd5R5OIEK7EI5G5snPYUFjzXK166miTfC0AIBOyfcOoQCdgkDAR8D6RDfVXMbXri0lRb+OLoyusaXVuX2LI3CpPE+TGGPAYEjPfGa60niC2VmTrIZEO1olO6UNxgdJcvnkeXmKDhQeNflMG+zjSSWPLXMM0hi+TqobeGcKwLEqQuODgnOBXd8Oa3Hf2yXEQcI+eHXawI4I9/PmOK1NV0a2MUkQjVRIRNPFAgWS4VWyVYJgsGOAfUZHmax2XiBFvzp6wPEI4g0bBQI2UBfoKBwozgH1UiitnWtc6MsUEadS4mz01ZunHgZLFpMHyB4AJ7VB/EallijCmc/tkbPtWDGNxlbHkSAAPpZHlzWhYapHqsTN0ZU6coWCUrlg+eJEIHs4IG4dvI13GS3jZrgiJWPsvNhc8HaQzjsARjn0ojbhJwN2M+q5wfQjNTrTl1WFUdzKhSMZcqwbaPLIXPJ8h51pJfXcntR28aKe3XmKyEepREbb9ROaDs0Vy7HV90vRmjMM2CyqSHSVRjc0Ug+ljIyCARntjmukWoHSozRmgVI06RoIk0qDRQSqEg4P1GslRbtQUjSz+z8w9dOtz8JWFXYVQ7CT++Ej99pcZ+E/8AbV7FFFVHWx+zWne+K8H+wtW2qf4gbGs6Xx3W9H+7Wgtenj5qP8xP5orZrWsP2qP8xP5orYFEKnUaYoJCmxqIqRWgW6sF9eCGJpGDFUG5gil22juQo5bA5wOeOM1l6dVu+s9U3sY7uzWPJID20mVXy3N1TnA7nj9FBj1LW7iee0GnPbtBIOo8jnIkVXUPHGR+6CknHB+Bqy6nfrbwyzPnbEjyMB3IRSxA9/FeY6YkjsWs3ttzzKJZVtpks5mXcT0YjMTJKO++JV7ZLDzuXieG+IJtXiVOk3BQ9YS7W2tvZ+ns7ZDA+feiulqbLc2bmPEiSREjbyJEIzgeuRx+mtxL2MuiBgS6NIgHZkUoCw93tp8a8Vsba+2xHTyetvYzG0E62LE42k7/AJhjndu6QA7+6rb4zW5N1FgWXR2sYSWkWbrYPU6Jh+dDZ/eZGO/NBrX2iaxctcWs5je2ndCs5ZMQokvUzFGo3liAowexA586tuqRRwXJliQPdzxCPpmUxtLFBuclWAO1hvxuOAfZGRxVd1+W/Gn/ADxkWLp2GXg3fLwS8fyzqhPZHs7+V+3ms3gcWphuW0x3mnyqub1pQwPJjRmK7gmC3YH31B2vDltcbrie4QRSSsipEHWVlhiXCK0nALFjI3fA3/XWTUby3sh8pbDSSmOPezoCV6irtVyQiqu8ttGM4Y+pqsapc62tzGIY4jx84qZe2z5EvMqsvHkjH48Vq+N2vfkQVobRUM6GToO0hExbIG11AXLnnGclue5qj0Kyt40JaHgSkyFRjaS3JkCnkZ4zjuTnzzWgqzwXEu2LqQyMJVcSKgjbYqusi98exuyoP0jkVzL251MIWjgtTNtUOUkZ5AOSAEfAHmcZP6a2/Dt3fOidaOPBJ6jO7Ryr9UYiC9scA8+tEK/0UNaE2m1y863mCw2zEuJNu7HYjAGfQUvDVzqElxM11GIoOekh2FlO7gAr3G3OSfPGK5GqXVtDeFbe6uFnM8Ia2jDtCCzqJfY27foksee9b3iO9ugqhkRAzzqVFwYkdAF6RacAbWJJ9jIz6jFUd2+jWXoMpBIlR42921t5B9ChcfpranuVRo1Y4aRiqD1IRnP2Kfsqo31/ewaajR26xyqRHtiHU6cIzhhHzt7KO7cc/VzNIvZ5LlJERbphGQ8skxd4nK5MYiCD5PlhjPTOfXioLp4hu5obdntoflEoKhY9wXOSATk+g5rHpGsCaCCWQCJpgMRlsnec5Vf33YnPpzUdVuLj5KCIEMrEK8XWwoBODh8Dfxj2RjOcc+dd0p5BM8sEKXcw9hpHuVRoVz+1LCY16K8dsZOPOgvmKi1aumzzOD14liPkFlEmfgoxW09BEUUZpZoJUiKdBoPP7MY8RJ79JH2XC/11fao8S48Qxf5rb7LhKvAopVT/ABI5Gr6Vx3N4D/qV/qq4VUvFAH4U0o+fUuv6AUFn09sxR/mJ/NFbArBYj5qP8xf5orPRCpilTFBIVkFY1qdAGsF9ZpPG0cqh0YYZTnDDP0Wx3B8x2I4NbFFBWdX0S6N5bTWcscUSKIpo2QEdIOHIiG3gkDacFey88V3dUsEuIJYZPoSo0bY77XUg49/NbVFBztXYQ2rbcIqhU49kJGWVWIx9HCkn3YraFkgkVwo3IjRqcfRRipKj0HsL8KyTwrIrI4DKwKsp5BUjBB92K4lvZXdsoSF4riJeEFwzpMi+SmZVbqAeRKg+pPegqD+JdXt2luLmFEto5oozCUwzrLL08wSAkkrlDk8HPHni1amUlunFu0aXkEQ3SOrtsin3bAyLjq8x5Clhjg+fMTolxdSxvfPF0onEkdrAGKGRfoPNK+C+3uFCgZ5OcVvN4atuo0oj2TMwZpkd0lZgcjc4OWA/enIxxjHFRWv4c1SeQTx3CqZoJdm6JdiujxpJHIEkbK8PgjPdTUdW0qG+jEKlQYZI2aMhvZ9tXbdGCOWUOAx49okZrY1O9t4h1S6oXZLd7hCnscsUEjEFQNx28jgyeWa1bLw5IuozXj3BZZI+lHGF27EyCAT2OCCRx+6NUda3kjLYjJdox0mYe0Rj9y0hPLA4J5J+Ncz5dczXEqxdJYYmER37xJI5jVn2uvCY6igHB5BrU0PTDpVsyy3JdOtuiAVQzbv/AEvayWZ2OePP9Nd82aFTGpKjduYRuUYljuJZlO7knPfmiOVcajHa2q/JUVyZltkGSF6xcoxkbGTghiT3P6c1Hw5qF1NJNDdwKFTI3hGWN+cbQGzvBHOR5d63JfDkBheNAYw7CTcrElZVO5ZRuJ9rIBz5+dEU14nsvFDKR2kSUx7veyMp2n6iaDMYFt1gVOApSED1TaRg/VgH/RqdzpiPPFPjEke4bgMFkZSNjHzGdp59Kw2tlK8qy3BXKA9OKPJSMsMMxcgF3xkZwAATxzmukTQc/wAQPMLd/k8aSycARyHCspPtDkgHjPGRXP0rRDtgmm9m7RAsjxt9IecchP7YAMDJyeM5ru8mmFoHUWqVRagjRTqNAyaWaDUCaCkhv74If82P/wAwlXdTVCgbPiGP3aWftuEq9qaKyFapvi1D+E9JPpNcfbBVyzVL8Y/4V0j/AClz/RpQW3Tx81H+Yv8AIK2a0tJPzf8A9k39M9bmaINpqQWo5pbqDIoqdYlastAUUU6AooooCiiigK4/iG3nlUpCsXIwJJJZFCE8MWhRfnR29ksAfPHn2KKCiDwGbW0e3sTHidTHdG53kNldvWjROFdcn2RgHjkYzVn8O6OLK2jt1kkkEYIDyEFsEkgcAAAZwB5AAV080ZoK5rugySXUN3CytJCCqwzEiEBgwLqVGVf2h65x5d6x/wBzJhuflMPtSScXKs7Jvzgl4nHKEEfR+iR6d6s+aM0EYiSBkYPpnOP01Oo7qRk9x+z+uglRSDUZ/wC8/wBlA6VKj/vtQFJqKKCO2jbQajQSYdqg1SqDUFGgAHiFPfpZ/wCYSrwKocH/AJgj/wA1n/mFq+KKKmKp3i3/AArpP59z/RpVvzVH8W3GNZ0gYzk3X9GtEXDSh81/pyn4yvW3Who8uYl+t/6Rq3xQRNFSpgUEBWFLRR5yf66Y/wAr1s4oxQYxCvq/+sk+9Uwg9/6WY/ymjNSFAwg9B8Keweg+ApUZoJYHoPhUWQeg+Ap0UC2j0Hwp4oooCiilQOilRQFKiiglTqNJmoJUE1i6lRMtBlLUE1rl/fUt1Bk3Ut1YzTVaCdIinkAVEuPUfGgpUMWNejPrph+y4WrvVKSUfhy35HtadJjkc/PqePXgGroDRSIqkeK1/ZnSePO6P+6WrxVN8aWUsl5ZvbPF8piEzJHKSN6MFV2B7HGeR35yO1UbEOtCG5lt41mumUhykSRKLdWJbDO7rvJ3Zqw2F8swJXcCpwyOpV0b0ZT8QexHIJFcuHTE601zDHGLk/NF2ZwjEBdxKj3jHbPsiqxpHiW5M8jPDHuiklguJGmEUKL1VMSrKw+cZczYGAcEZ70Ho2Ke2tA6vEJeluJk2LIqhSd6MSAyHsRkc88cZ71kttSR5Gi5WVFV2jbG4IxIVsqSMEqfPyqI26M0yaKCNMU6dACnigUUDApGnQaCIop06CNFOigVGKdGaBbaeKRao7qCRpGnSNBErUSlToxQYuiKfTFSJo3UVHZT21pavqaW0fUk3Y3IgCqWYs7BUUDyySOTgDzNalz4iSExrNHLE8sixRIVVzIzH9y0bFRjuckHAJxQdC+u0gjaSRtqLjJ5PJOAAByWJIAA5JIAqoeJfGTQx/OQ3VkkjKiXbLbuEJOQzQmQsFIBzkZAPYVzfH/iSZDIYVhlitT1GMMhkuIZDDKiSTwkACNZGByCcbM/Vt3FgZtNS41JLa4+TxLcx7OrwFQM6uxc9Uso78AnHBoMc9qIte09ASwSxlUMcZOCRk44r0CvP7eznGvJJdzQY6c6WcUYPUaE+1mQY9kAeZPJ7V6DQMVTvEUAl1mwVgcCOdsglcHaSuCPMFQauIqo+IoLhdSt7iK3aeOOCRG2uie05Ix7R9CPKqFrmsrArG3DTi4dm+ZmVPajQLP84RhMKikBeSdx471jsNXtDHHBHaS5DdRIWhJXqgl+p1yTGTnLdTcc98nNcpLKZTFmxuzFDK80cAltgqyMSVIdcN7O44yfSst5Z9UjOmXsaklnijuESGTJyQ8Svt5JySAM0Fh0exC9N7kQ9YKBEInZ9qZLEIMDIye4GMYHYc9w3Kg85BxnkEcDzPoPrqtaelxLiKG2bT4u8krdN5nA4CRYJ5/xmzgdqlfWlyoaKzg6RZ1V7ySVHdk83GSXZvzu2ePcHdutVSL6ayhR3cRs6AepKg4Hv7Vu20yyIHRldWGVZSCpHqCO9Vbw2l/DcNHOpltiX6cjNCJIwGO3cqdww8gOOO3asdrJc2d1dCO0llt5HDxhGjVVYjMhUE9mJ+yoi2SXCg4LKD6FgD8KyA1Spp7+RTHbW01s0k3UaWaSKRUDfTAXk4zg4GfOupe6hNFIyR2dxIi9nWVEVvM7VLZAyaCx0VU31u6HbTro/wAIiH/WoNrd35abdfrUQ/8A1QXCiqgmt3h/9tuB/C4/vVivNbvRjZpdw/fP/jY0x6dm5/soLnTqgfhzUfyPc/xkn3qzJrGo/kmYfXqUf3qLF3NAqknVdR/JUn8ZJ96l+EtT/Jbfp1Jf66EXeiqQNR1P8mf8Sz/1qS6hqXnpv/Ef7aC6UVTF1DUvyaP4xoa+1L8nD+MKC6A0jVIa+1TP+DU/jI/yUfLtU/Jyfxi1Bd61pr1EOCTx3wrMF/OKghf01UTeap+To/4xaseq2Gox3IntlEkLwdN7F7jpCNz9JlcZBOcneDnk0F3WQFQwIKkZDAggjGcg+mPOuJD4mSYn5LDNcoCVMsQjWHK8ELJK6h8HjKZGaqGqw6tLYNZRafFAhiEKut6HZEGBj2sFsjjJPnXb1zTL4WNvbaf0YCI0SR2kKtEFUezHtRgcnOW7+nfIDvXmsRwhTJldxC4Zo0Ac9k3u4Ut7lJrleJraCdVaTp286tGbe4nj4idXDJtkDAE5/c7+c4II4rh6LoGp2gK7oruKSJBLBd3EjbJh7MnSk6bfNnvgj9GRzv3ei3VltawRJInG2fT5JPmVJH0rZ3HsAHgpjaR2ANBz9P8AEhtVMctobqVQ0RnsVSWKRUdlCTM7BomBzlWyBnOTmuZpOqI7yWzwpa2hT5QwW4eaAW8bKZOAyiIM2ACmUO2QYYHJxz+HJmn650G0L4A2i7jEXBJ3GILtLc9yKjq+jX9xM0w01oHkjMMvyfUIkEsZAGJAYyDgcD3fUKlV1W6TeILOWEhlmtJZOoCW6gJbaQT5AYAHkOK9FrznQdKvG1K1mls1tYbe3e3UJNHKuMezwuCPTtXo1VDU1IGsQqQoJ5ozUaRoMmaM1CmKCeae6oUhQZM0ZqFSFA80ZqJooJZqQqAoWglmjNYzQaIyZozUKVFTzRmomo0GTNLNRFFBLNFQoPagmTSzSpUDzRmomoUGXNLioUloMlKoCg0EuKRqJpGg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AutoShape 14" descr="data:image/jpeg;base64,/9j/4AAQSkZJRgABAQAAAQABAAD/2wCEAAkGBxQQEBQUEhQUFBQVFRQUFBQUFBUUFBQUFRQWFhQUFBQYHCggGBolHBUUITEhJSkrLi4uFx8zODQtNygtLisBCgoKDQ0OFA8PFCwcHBwsLCwsLCwsLCwsLCwsLCwsKywsLCwsLCwsLCwsLCssLCwsLCwsLCwsLCwsLCwsLCwsLP/AABEIALkBEAMBIgACEQEDEQH/xAAbAAACAgMBAAAAAAAAAAAAAAAAAQIGAwQFB//EAFAQAAIBAwMCAwMGBgsOBwAAAAECAwAEEQUSIRMxBkFRImGRFCMycaHSFVRVcoGUJTNCUoSVsbKz0eEWJjVic3WCk6KjpbTB8CQ2Q0V0g8L/xAAVAQEBAAAAAAAAAAAAAAAAAAAAAf/EABYRAQEBAAAAAAAAAAAAAAAAAAARAf/aAAwDAQACEQMRAD8A9poFFV3Xtdmhu4LeCJJGmSRvbcpjZyecemaCx0VUB4kujJ0litGly69P5V7W5PpDG3uOc/VW1+E9QG3da2yljgA3Xc88L7PNBZadV+HW5onAvYVgRuFlSTqRhv3shwNmfInismr681p7csDdHeq9VXVtqtxvdO4GcetB3KeKrmi+KPldw8cUJMcZYPOHBj4JC7ePa3DmoNr909xPFBbRyCBlUsZtmdy5Hcd+/wAKCzYoxVUu/FM9tta6tkWJnEZeKYSMrYJwUxz27Zro3t7erIyx28LoD7LGfYSMealeDQdvFOq0dS1H8Tg/Wh92j8Jaj+JwfrQ+7QWSmKra6lqPnZwfrQ+7WRb+/wDO0h/WR92gsFFcH5fffikX6wPu0DUL78Ui/WR92g71LFV9tS1D8SiP8KX7tYvwtqP5Pj/ReJ9ygs2KeKrSatqB76eg/hkf3amNUv8A8QQfwtPu0FixRiq9+E7/APEo/wBN0v3aDqN/g/8Ag4exxm5Hf0+jQWAiliqoNW1T8Qt/10fcoGrap+IW/wCuj7lBa8UiKqbaxqn5Pt/rN8AB9fzda+peNZvlktpaWqzyW6K9w0k6wRpkA+yWBJHtDk48/SgubLUcV57r3jfUbKLrXGmxJFuVS4vVYAucKTtQkD312PG3jL8FhHktpZYnyDLGyYWTHsoQTnn1/lPFFWnbT21UNO8cm6kdLS0kuRF0xJLHLCIQzruZUd2G8jtwOfdxnZ1jxWyz/J7K3N7MvMyrIsccA8hJKQVDnyTvjJoLLtoxVMPifU8kDSASMZAv4CRkZGRt4rSuvHt5E4SXTo43IyEfUrZWIJwCARznn4GpSL+RSqpaF4wmmv8A5HcWZtpOg0/M6ynaGVQMKuOSx8/KrcaolVQ1w41qwPl0rnPuwjE81bhVN8ZXUUN7aOYZLmbbIIok7AZBaQ8EswHYdu5JGBRENX0QxpDFbjrLDK0mJpUDdSXJXDnvtzkoRzuU+1yKmfCcrjdKttKxySp6pm8z7N6zbg3PfaB6ACrFHGI0mBQy7nd2QbCzhwMAqxA7YXn97VS8PrcsgiMcoi68jxqkypJaiKYqEZmJEsWcjAz9HjIxiizaMBJF7AljGAGjnIkByvmCx8vQge6ty100RgquFQ8bBlkA/wAVGJVfqHHurV/AgFwsyv8AQjWNIyDt4YsWc5yzc8Hy575retopBI7u+VYIFjHKoVzubcQCScj4VBB7aUDbE0US+R2F257kDIGe/JzzUtJ0tLZCqZJZi7uxy8jnu7n1+ytwU6DWhsFTcE9kMzOQAuN7Elm7ZySc1nSFVGAB/wB+ZPmffU6KBbB6D4UdMeg+Ap06CPTHoPhRsHoPhUqKBbR6D4UbR6D4U6KCOweg+FIRj0HwFTooI7B6D4CjYPQfCnRQLaPQfCntHoPhRinQR6Y9B8BS6Y9B8BUqKDG0Knuq/AVpT6Sjo6ZOxxtZdsZynbYSyklcZGD2zxiuhSzQc7UtGhuLZraRA0LIIynPCjG3B7gjAwfdXMtNKuYYugzw3cIARflAZJdgAAEjKGWQj12r8easJeolqDhzeH8QiGI7IskmONjbFs998sS7j9Y2k+ZNa91ZpZW/tFooAwHRsYmQsXOBudcyMSf3S7Tzk8ZNdXWIJ36Rt5AhSQO6MPZmjAIMRfBKckHcAe1cW+8MSXF5BdSOqdIuHt1aSSGRHieIsS2B1AHOGCDjIOe9FVW18HXEoFzbxJGXCur3VzdfL3BAILTRPth8sJhgPPzFYtP8PTXE92l1G8BukSAzHpzzCRCziVdgKwxuowfogvjaFJwI+Mbm+skuYrf5VtcbzcTzIfmYRHH0rNYx7B2uCzsAeCe/NW6O3imso44baSDE1sypJH03V450dnJzliu1iW/depzUVyrKDb4kVdxfZparvY5ZsSoNxPmT3r0I15t4RvLa51q4liSa3lSGSN4ZVwrjrJ87Hz7HKnK453gjzr0fdVTUqqetD9mtP/ydz/MNW4Cqpq8edZsT5JDcMx/ertIy3oMmiHp2mkXs9zAVbqYVuukqkcA5iftIh9nkegGa79nbFMs7B5GxuYLtUAZwqLk4UZJ5JOSeanpseIYgeCI0BB7ghRkGtjFBHNSpEVICgYp0qBQOnSoFBKilToClTpGgKOfd8P7aKKBYPr9lOnSoCiiigKVOg0BRRRQRNRYVM0qDGEFMrUqiaCJpg0BaKDl69pXylV2sEkjJaNmXentKUdJY8jfGykgrkeRBBANUbxlpk73NpdXhgtoraVcSwy3Ervlg23pCIBAdpy2eBnJxXplaetc20/8AkZf5jUFN08FvEtz2wLGL7XWr7tqhaMD/AHR3nusrcfannV9zRUgaq+pP+yqD1sZufqftVnFVLVZP2YhHmbK5+xh/XRFvFFRjPA+oVMUE2pUGlQOmKQp5oCnS3U80BRRToFQadGaBYoxTzRmgVOiigMUYoooFijFOigRpU6KBUYp5pZoIkUqnupGggajUqRoI1o64pNrOACSYZQABkkmNsADzNdEVCXsfqNBQ9Djb+6K+JBx8ltgDg4P0ex8+x+FXzFVHS2/Zy4/+Dbf0j1cM0VAmqfq4/Zy199ldj/aSrg1U/WpB+GrEettdj7FoLhb/AEF/NH8lZBWCxfMae9FP2CtiiFn6/sozSp5oJCo01p0CAqQpCnQSopCnQFFRkcKCWIAAJJPAAHJJNV6LUby6G+2SGGEjMclyHd5R5OIEK7EI5G5snPYUFjzXK166miTfC0AIBOyfcOoQCdgkDAR8D6RDfVXMbXri0lRb+OLoyusaXVuX2LI3CpPE+TGGPAYEjPfGa60niC2VmTrIZEO1olO6UNxgdJcvnkeXmKDhQeNflMG+zjSSWPLXMM0hi+TqobeGcKwLEqQuODgnOBXd8Oa3Hf2yXEQcI+eHXawI4I9/PmOK1NV0a2MUkQjVRIRNPFAgWS4VWyVYJgsGOAfUZHmax2XiBFvzp6wPEI4g0bBQI2UBfoKBwozgH1UiitnWtc6MsUEadS4mz01ZunHgZLFpMHyB4AJ7VB/EallijCmc/tkbPtWDGNxlbHkSAAPpZHlzWhYapHqsTN0ZU6coWCUrlg+eJEIHs4IG4dvI13GS3jZrgiJWPsvNhc8HaQzjsARjn0ojbhJwN2M+q5wfQjNTrTl1WFUdzKhSMZcqwbaPLIXPJ8h51pJfXcntR28aKe3XmKyEepREbb9ROaDs0Vy7HV90vRmjMM2CyqSHSVRjc0Ug+ljIyCARntjmukWoHSozRmgVI06RoIk0qDRQSqEg4P1GslRbtQUjSz+z8w9dOtz8JWFXYVQ7CT++Ej99pcZ+E/8AbV7FFFVHWx+zWne+K8H+wtW2qf4gbGs6Xx3W9H+7Wgtenj5qP8xP5orZrWsP2qP8xP5orYFEKnUaYoJCmxqIqRWgW6sF9eCGJpGDFUG5gil22juQo5bA5wOeOM1l6dVu+s9U3sY7uzWPJID20mVXy3N1TnA7nj9FBj1LW7iee0GnPbtBIOo8jnIkVXUPHGR+6CknHB+Bqy6nfrbwyzPnbEjyMB3IRSxA9/FeY6YkjsWs3ttzzKJZVtpks5mXcT0YjMTJKO++JV7ZLDzuXieG+IJtXiVOk3BQ9YS7W2tvZ+ns7ZDA+feiulqbLc2bmPEiSREjbyJEIzgeuRx+mtxL2MuiBgS6NIgHZkUoCw93tp8a8Vsba+2xHTyetvYzG0E62LE42k7/AJhjndu6QA7+6rb4zW5N1FgWXR2sYSWkWbrYPU6Jh+dDZ/eZGO/NBrX2iaxctcWs5je2ndCs5ZMQokvUzFGo3liAowexA586tuqRRwXJliQPdzxCPpmUxtLFBuclWAO1hvxuOAfZGRxVd1+W/Gn/ADxkWLp2GXg3fLwS8fyzqhPZHs7+V+3ms3gcWphuW0x3mnyqub1pQwPJjRmK7gmC3YH31B2vDltcbrie4QRSSsipEHWVlhiXCK0nALFjI3fA3/XWTUby3sh8pbDSSmOPezoCV6irtVyQiqu8ttGM4Y+pqsapc62tzGIY4jx84qZe2z5EvMqsvHkjH48Vq+N2vfkQVobRUM6GToO0hExbIG11AXLnnGclue5qj0Kyt40JaHgSkyFRjaS3JkCnkZ4zjuTnzzWgqzwXEu2LqQyMJVcSKgjbYqusi98exuyoP0jkVzL251MIWjgtTNtUOUkZ5AOSAEfAHmcZP6a2/Dt3fOidaOPBJ6jO7Ryr9UYiC9scA8+tEK/0UNaE2m1y863mCw2zEuJNu7HYjAGfQUvDVzqElxM11GIoOekh2FlO7gAr3G3OSfPGK5GqXVtDeFbe6uFnM8Ia2jDtCCzqJfY27foksee9b3iO9ugqhkRAzzqVFwYkdAF6RacAbWJJ9jIz6jFUd2+jWXoMpBIlR42921t5B9ChcfpranuVRo1Y4aRiqD1IRnP2Kfsqo31/ewaajR26xyqRHtiHU6cIzhhHzt7KO7cc/VzNIvZ5LlJERbphGQ8skxd4nK5MYiCD5PlhjPTOfXioLp4hu5obdntoflEoKhY9wXOSATk+g5rHpGsCaCCWQCJpgMRlsnec5Vf33YnPpzUdVuLj5KCIEMrEK8XWwoBODh8Dfxj2RjOcc+dd0p5BM8sEKXcw9hpHuVRoVz+1LCY16K8dsZOPOgvmKi1aumzzOD14liPkFlEmfgoxW09BEUUZpZoJUiKdBoPP7MY8RJ79JH2XC/11fao8S48Qxf5rb7LhKvAopVT/ABI5Gr6Vx3N4D/qV/qq4VUvFAH4U0o+fUuv6AUFn09sxR/mJ/NFbArBYj5qP8xf5orPRCpilTFBIVkFY1qdAGsF9ZpPG0cqh0YYZTnDDP0Wx3B8x2I4NbFFBWdX0S6N5bTWcscUSKIpo2QEdIOHIiG3gkDacFey88V3dUsEuIJYZPoSo0bY77XUg49/NbVFBztXYQ2rbcIqhU49kJGWVWIx9HCkn3YraFkgkVwo3IjRqcfRRipKj0HsL8KyTwrIrI4DKwKsp5BUjBB92K4lvZXdsoSF4riJeEFwzpMi+SmZVbqAeRKg+pPegqD+JdXt2luLmFEto5oozCUwzrLL08wSAkkrlDk8HPHni1amUlunFu0aXkEQ3SOrtsin3bAyLjq8x5Clhjg+fMTolxdSxvfPF0onEkdrAGKGRfoPNK+C+3uFCgZ5OcVvN4atuo0oj2TMwZpkd0lZgcjc4OWA/enIxxjHFRWv4c1SeQTx3CqZoJdm6JdiujxpJHIEkbK8PgjPdTUdW0qG+jEKlQYZI2aMhvZ9tXbdGCOWUOAx49okZrY1O9t4h1S6oXZLd7hCnscsUEjEFQNx28jgyeWa1bLw5IuozXj3BZZI+lHGF27EyCAT2OCCRx+6NUda3kjLYjJdox0mYe0Rj9y0hPLA4J5J+Ncz5dczXEqxdJYYmER37xJI5jVn2uvCY6igHB5BrU0PTDpVsyy3JdOtuiAVQzbv/AEvayWZ2OePP9Nd82aFTGpKjduYRuUYljuJZlO7knPfmiOVcajHa2q/JUVyZltkGSF6xcoxkbGTghiT3P6c1Hw5qF1NJNDdwKFTI3hGWN+cbQGzvBHOR5d63JfDkBheNAYw7CTcrElZVO5ZRuJ9rIBz5+dEU14nsvFDKR2kSUx7veyMp2n6iaDMYFt1gVOApSED1TaRg/VgH/RqdzpiPPFPjEke4bgMFkZSNjHzGdp59Kw2tlK8qy3BXKA9OKPJSMsMMxcgF3xkZwAATxzmukTQc/wAQPMLd/k8aSycARyHCspPtDkgHjPGRXP0rRDtgmm9m7RAsjxt9IecchP7YAMDJyeM5ru8mmFoHUWqVRagjRTqNAyaWaDUCaCkhv74If82P/wAwlXdTVCgbPiGP3aWftuEq9qaKyFapvi1D+E9JPpNcfbBVyzVL8Y/4V0j/AClz/RpQW3Tx81H+Yv8AIK2a0tJPzf8A9k39M9bmaINpqQWo5pbqDIoqdYlastAUUU6AooooCiiigK4/iG3nlUpCsXIwJJJZFCE8MWhRfnR29ksAfPHn2KKCiDwGbW0e3sTHidTHdG53kNldvWjROFdcn2RgHjkYzVn8O6OLK2jt1kkkEYIDyEFsEkgcAAAZwB5AAV080ZoK5rugySXUN3CytJCCqwzEiEBgwLqVGVf2h65x5d6x/wBzJhuflMPtSScXKs7Jvzgl4nHKEEfR+iR6d6s+aM0EYiSBkYPpnOP01Oo7qRk9x+z+uglRSDUZ/wC8/wBlA6VKj/vtQFJqKKCO2jbQajQSYdqg1SqDUFGgAHiFPfpZ/wCYSrwKocH/AJgj/wA1n/mFq+KKKmKp3i3/AArpP59z/RpVvzVH8W3GNZ0gYzk3X9GtEXDSh81/pyn4yvW3Who8uYl+t/6Rq3xQRNFSpgUEBWFLRR5yf66Y/wAr1s4oxQYxCvq/+sk+9Uwg9/6WY/ymjNSFAwg9B8Keweg+ApUZoJYHoPhUWQeg+Ap0UC2j0Hwp4oooCiilQOilRQFKiiglTqNJmoJUE1i6lRMtBlLUE1rl/fUt1Bk3Ut1YzTVaCdIinkAVEuPUfGgpUMWNejPrph+y4WrvVKSUfhy35HtadJjkc/PqePXgGroDRSIqkeK1/ZnSePO6P+6WrxVN8aWUsl5ZvbPF8piEzJHKSN6MFV2B7HGeR35yO1UbEOtCG5lt41mumUhykSRKLdWJbDO7rvJ3Zqw2F8swJXcCpwyOpV0b0ZT8QexHIJFcuHTE601zDHGLk/NF2ZwjEBdxKj3jHbPsiqxpHiW5M8jPDHuiklguJGmEUKL1VMSrKw+cZczYGAcEZ70Ho2Ke2tA6vEJeluJk2LIqhSd6MSAyHsRkc88cZ71kttSR5Gi5WVFV2jbG4IxIVsqSMEqfPyqI26M0yaKCNMU6dACnigUUDApGnQaCIop06CNFOigVGKdGaBbaeKRao7qCRpGnSNBErUSlToxQYuiKfTFSJo3UVHZT21pavqaW0fUk3Y3IgCqWYs7BUUDyySOTgDzNalz4iSExrNHLE8sixRIVVzIzH9y0bFRjuckHAJxQdC+u0gjaSRtqLjJ5PJOAAByWJIAA5JIAqoeJfGTQx/OQ3VkkjKiXbLbuEJOQzQmQsFIBzkZAPYVzfH/iSZDIYVhlitT1GMMhkuIZDDKiSTwkACNZGByCcbM/Vt3FgZtNS41JLa4+TxLcx7OrwFQM6uxc9Uso78AnHBoMc9qIte09ASwSxlUMcZOCRk44r0CvP7eznGvJJdzQY6c6WcUYPUaE+1mQY9kAeZPJ7V6DQMVTvEUAl1mwVgcCOdsglcHaSuCPMFQauIqo+IoLhdSt7iK3aeOOCRG2uie05Ix7R9CPKqFrmsrArG3DTi4dm+ZmVPajQLP84RhMKikBeSdx471jsNXtDHHBHaS5DdRIWhJXqgl+p1yTGTnLdTcc98nNcpLKZTFmxuzFDK80cAltgqyMSVIdcN7O44yfSst5Z9UjOmXsaklnijuESGTJyQ8Svt5JySAM0Fh0exC9N7kQ9YKBEInZ9qZLEIMDIye4GMYHYc9w3Kg85BxnkEcDzPoPrqtaelxLiKG2bT4u8krdN5nA4CRYJ5/xmzgdqlfWlyoaKzg6RZ1V7ySVHdk83GSXZvzu2ePcHdutVSL6ayhR3cRs6AepKg4Hv7Vu20yyIHRldWGVZSCpHqCO9Vbw2l/DcNHOpltiX6cjNCJIwGO3cqdww8gOOO3asdrJc2d1dCO0llt5HDxhGjVVYjMhUE9mJ+yoi2SXCg4LKD6FgD8KyA1Spp7+RTHbW01s0k3UaWaSKRUDfTAXk4zg4GfOupe6hNFIyR2dxIi9nWVEVvM7VLZAyaCx0VU31u6HbTro/wAIiH/WoNrd35abdfrUQ/8A1QXCiqgmt3h/9tuB/C4/vVivNbvRjZpdw/fP/jY0x6dm5/soLnTqgfhzUfyPc/xkn3qzJrGo/kmYfXqUf3qLF3NAqknVdR/JUn8ZJ96l+EtT/Jbfp1Jf66EXeiqQNR1P8mf8Sz/1qS6hqXnpv/Ef7aC6UVTF1DUvyaP4xoa+1L8nD+MKC6A0jVIa+1TP+DU/jI/yUfLtU/Jyfxi1Bd61pr1EOCTx3wrMF/OKghf01UTeap+To/4xaseq2Gox3IntlEkLwdN7F7jpCNz9JlcZBOcneDnk0F3WQFQwIKkZDAggjGcg+mPOuJD4mSYn5LDNcoCVMsQjWHK8ELJK6h8HjKZGaqGqw6tLYNZRafFAhiEKut6HZEGBj2sFsjjJPnXb1zTL4WNvbaf0YCI0SR2kKtEFUezHtRgcnOW7+nfIDvXmsRwhTJldxC4Zo0Ac9k3u4Ut7lJrleJraCdVaTp286tGbe4nj4idXDJtkDAE5/c7+c4II4rh6LoGp2gK7oruKSJBLBd3EjbJh7MnSk6bfNnvgj9GRzv3ei3VltawRJInG2fT5JPmVJH0rZ3HsAHgpjaR2ANBz9P8AEhtVMctobqVQ0RnsVSWKRUdlCTM7BomBzlWyBnOTmuZpOqI7yWzwpa2hT5QwW4eaAW8bKZOAyiIM2ACmUO2QYYHJxz+HJmn650G0L4A2i7jEXBJ3GILtLc9yKjq+jX9xM0w01oHkjMMvyfUIkEsZAGJAYyDgcD3fUKlV1W6TeILOWEhlmtJZOoCW6gJbaQT5AYAHkOK9FrznQdKvG1K1mls1tYbe3e3UJNHKuMezwuCPTtXo1VDU1IGsQqQoJ5ozUaRoMmaM1CmKCeae6oUhQZM0ZqFSFA80ZqJooJZqQqAoWglmjNYzQaIyZozUKVFTzRmomo0GTNLNRFFBLNFQoPagmTSzSpUDzRmomoUGXNLioUloMlKoCg0EuKRqJpGg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data:image/jpeg;base64,/9j/4AAQSkZJRgABAQAAAQABAAD/2wCEAAkGBxQQEBQUEhQUFBQVFRQUFBQUFBUUFBQUFRQWFhQUFBQYHCggGBolHBUUITEhJSkrLi4uFx8zODQtNygtLisBCgoKDQ0OFA8PFCwcHBwsLCwsLCwsLCwsLCwsLCwsKywsLCwsLCwsLCwsLCssLCwsLCwsLCwsLCwsLCwsLCwsLP/AABEIALkBEAMBIgACEQEDEQH/xAAbAAACAgMBAAAAAAAAAAAAAAAAAQIGAwQFB//EAFAQAAIBAwMCAwMGBgsOBwAAAAECAwAEEQUSIRMxBkFRImGRFCMycaHSFVRVcoGUJTNCUoSVsbKz0eEWJjVic3WCk6KjpbTB8CQ2Q0V0g8L/xAAVAQEBAAAAAAAAAAAAAAAAAAAAAf/EABYRAQEBAAAAAAAAAAAAAAAAAAARAf/aAAwDAQACEQMRAD8A9poFFV3Xtdmhu4LeCJJGmSRvbcpjZyecemaCx0VUB4kujJ0litGly69P5V7W5PpDG3uOc/VW1+E9QG3da2yljgA3Xc88L7PNBZadV+HW5onAvYVgRuFlSTqRhv3shwNmfInismr681p7csDdHeq9VXVtqtxvdO4GcetB3KeKrmi+KPldw8cUJMcZYPOHBj4JC7ePa3DmoNr909xPFBbRyCBlUsZtmdy5Hcd+/wAKCzYoxVUu/FM9tta6tkWJnEZeKYSMrYJwUxz27Zro3t7erIyx28LoD7LGfYSMealeDQdvFOq0dS1H8Tg/Wh92j8Jaj+JwfrQ+7QWSmKra6lqPnZwfrQ+7WRb+/wDO0h/WR92gsFFcH5fffikX6wPu0DUL78Ui/WR92g71LFV9tS1D8SiP8KX7tYvwtqP5Pj/ReJ9ygs2KeKrSatqB76eg/hkf3amNUv8A8QQfwtPu0FixRiq9+E7/APEo/wBN0v3aDqN/g/8Ag4exxm5Hf0+jQWAiliqoNW1T8Qt/10fcoGrap+IW/wCuj7lBa8UiKqbaxqn5Pt/rN8AB9fzda+peNZvlktpaWqzyW6K9w0k6wRpkA+yWBJHtDk48/SgubLUcV57r3jfUbKLrXGmxJFuVS4vVYAucKTtQkD312PG3jL8FhHktpZYnyDLGyYWTHsoQTnn1/lPFFWnbT21UNO8cm6kdLS0kuRF0xJLHLCIQzruZUd2G8jtwOfdxnZ1jxWyz/J7K3N7MvMyrIsccA8hJKQVDnyTvjJoLLtoxVMPifU8kDSASMZAv4CRkZGRt4rSuvHt5E4SXTo43IyEfUrZWIJwCARznn4GpSL+RSqpaF4wmmv8A5HcWZtpOg0/M6ynaGVQMKuOSx8/KrcaolVQ1w41qwPl0rnPuwjE81bhVN8ZXUUN7aOYZLmbbIIok7AZBaQ8EswHYdu5JGBRENX0QxpDFbjrLDK0mJpUDdSXJXDnvtzkoRzuU+1yKmfCcrjdKttKxySp6pm8z7N6zbg3PfaB6ACrFHGI0mBQy7nd2QbCzhwMAqxA7YXn97VS8PrcsgiMcoi68jxqkypJaiKYqEZmJEsWcjAz9HjIxiizaMBJF7AljGAGjnIkByvmCx8vQge6ty100RgquFQ8bBlkA/wAVGJVfqHHurV/AgFwsyv8AQjWNIyDt4YsWc5yzc8Hy575retopBI7u+VYIFjHKoVzubcQCScj4VBB7aUDbE0US+R2F257kDIGe/JzzUtJ0tLZCqZJZi7uxy8jnu7n1+ytwU6DWhsFTcE9kMzOQAuN7Elm7ZySc1nSFVGAB/wB+ZPmffU6KBbB6D4UdMeg+Ap06CPTHoPhRsHoPhUqKBbR6D4UbR6D4U6KCOweg+FIRj0HwFTooI7B6D4CjYPQfCnRQLaPQfCntHoPhRinQR6Y9B8BS6Y9B8BUqKDG0Knuq/AVpT6Sjo6ZOxxtZdsZynbYSyklcZGD2zxiuhSzQc7UtGhuLZraRA0LIIynPCjG3B7gjAwfdXMtNKuYYugzw3cIARflAZJdgAAEjKGWQj12r8easJeolqDhzeH8QiGI7IskmONjbFs998sS7j9Y2k+ZNa91ZpZW/tFooAwHRsYmQsXOBudcyMSf3S7Tzk8ZNdXWIJ36Rt5AhSQO6MPZmjAIMRfBKckHcAe1cW+8MSXF5BdSOqdIuHt1aSSGRHieIsS2B1AHOGCDjIOe9FVW18HXEoFzbxJGXCur3VzdfL3BAILTRPth8sJhgPPzFYtP8PTXE92l1G8BukSAzHpzzCRCziVdgKwxuowfogvjaFJwI+Mbm+skuYrf5VtcbzcTzIfmYRHH0rNYx7B2uCzsAeCe/NW6O3imso44baSDE1sypJH03V450dnJzliu1iW/depzUVyrKDb4kVdxfZparvY5ZsSoNxPmT3r0I15t4RvLa51q4liSa3lSGSN4ZVwrjrJ87Hz7HKnK453gjzr0fdVTUqqetD9mtP/ydz/MNW4Cqpq8edZsT5JDcMx/ertIy3oMmiHp2mkXs9zAVbqYVuukqkcA5iftIh9nkegGa79nbFMs7B5GxuYLtUAZwqLk4UZJ5JOSeanpseIYgeCI0BB7ghRkGtjFBHNSpEVICgYp0qBQOnSoFBKilToClTpGgKOfd8P7aKKBYPr9lOnSoCiiigKVOg0BRRRQRNRYVM0qDGEFMrUqiaCJpg0BaKDl69pXylV2sEkjJaNmXentKUdJY8jfGykgrkeRBBANUbxlpk73NpdXhgtoraVcSwy3Ervlg23pCIBAdpy2eBnJxXplaetc20/8AkZf5jUFN08FvEtz2wLGL7XWr7tqhaMD/AHR3nusrcfannV9zRUgaq+pP+yqD1sZufqftVnFVLVZP2YhHmbK5+xh/XRFvFFRjPA+oVMUE2pUGlQOmKQp5oCnS3U80BRRToFQadGaBYoxTzRmgVOiigMUYoooFijFOigRpU6KBUYp5pZoIkUqnupGggajUqRoI1o64pNrOACSYZQABkkmNsADzNdEVCXsfqNBQ9Djb+6K+JBx8ltgDg4P0ex8+x+FXzFVHS2/Zy4/+Dbf0j1cM0VAmqfq4/Zy199ldj/aSrg1U/WpB+GrEettdj7FoLhb/AEF/NH8lZBWCxfMae9FP2CtiiFn6/sozSp5oJCo01p0CAqQpCnQSopCnQFFRkcKCWIAAJJPAAHJJNV6LUby6G+2SGGEjMclyHd5R5OIEK7EI5G5snPYUFjzXK166miTfC0AIBOyfcOoQCdgkDAR8D6RDfVXMbXri0lRb+OLoyusaXVuX2LI3CpPE+TGGPAYEjPfGa60niC2VmTrIZEO1olO6UNxgdJcvnkeXmKDhQeNflMG+zjSSWPLXMM0hi+TqobeGcKwLEqQuODgnOBXd8Oa3Hf2yXEQcI+eHXawI4I9/PmOK1NV0a2MUkQjVRIRNPFAgWS4VWyVYJgsGOAfUZHmax2XiBFvzp6wPEI4g0bBQI2UBfoKBwozgH1UiitnWtc6MsUEadS4mz01ZunHgZLFpMHyB4AJ7VB/EallijCmc/tkbPtWDGNxlbHkSAAPpZHlzWhYapHqsTN0ZU6coWCUrlg+eJEIHs4IG4dvI13GS3jZrgiJWPsvNhc8HaQzjsARjn0ojbhJwN2M+q5wfQjNTrTl1WFUdzKhSMZcqwbaPLIXPJ8h51pJfXcntR28aKe3XmKyEepREbb9ROaDs0Vy7HV90vRmjMM2CyqSHSVRjc0Ug+ljIyCARntjmukWoHSozRmgVI06RoIk0qDRQSqEg4P1GslRbtQUjSz+z8w9dOtz8JWFXYVQ7CT++Ej99pcZ+E/8AbV7FFFVHWx+zWne+K8H+wtW2qf4gbGs6Xx3W9H+7Wgtenj5qP8xP5orZrWsP2qP8xP5orYFEKnUaYoJCmxqIqRWgW6sF9eCGJpGDFUG5gil22juQo5bA5wOeOM1l6dVu+s9U3sY7uzWPJID20mVXy3N1TnA7nj9FBj1LW7iee0GnPbtBIOo8jnIkVXUPHGR+6CknHB+Bqy6nfrbwyzPnbEjyMB3IRSxA9/FeY6YkjsWs3ttzzKJZVtpks5mXcT0YjMTJKO++JV7ZLDzuXieG+IJtXiVOk3BQ9YS7W2tvZ+ns7ZDA+feiulqbLc2bmPEiSREjbyJEIzgeuRx+mtxL2MuiBgS6NIgHZkUoCw93tp8a8Vsba+2xHTyetvYzG0E62LE42k7/AJhjndu6QA7+6rb4zW5N1FgWXR2sYSWkWbrYPU6Jh+dDZ/eZGO/NBrX2iaxctcWs5je2ndCs5ZMQokvUzFGo3liAowexA586tuqRRwXJliQPdzxCPpmUxtLFBuclWAO1hvxuOAfZGRxVd1+W/Gn/ADxkWLp2GXg3fLwS8fyzqhPZHs7+V+3ms3gcWphuW0x3mnyqub1pQwPJjRmK7gmC3YH31B2vDltcbrie4QRSSsipEHWVlhiXCK0nALFjI3fA3/XWTUby3sh8pbDSSmOPezoCV6irtVyQiqu8ttGM4Y+pqsapc62tzGIY4jx84qZe2z5EvMqsvHkjH48Vq+N2vfkQVobRUM6GToO0hExbIG11AXLnnGclue5qj0Kyt40JaHgSkyFRjaS3JkCnkZ4zjuTnzzWgqzwXEu2LqQyMJVcSKgjbYqusi98exuyoP0jkVzL251MIWjgtTNtUOUkZ5AOSAEfAHmcZP6a2/Dt3fOidaOPBJ6jO7Ryr9UYiC9scA8+tEK/0UNaE2m1y863mCw2zEuJNu7HYjAGfQUvDVzqElxM11GIoOekh2FlO7gAr3G3OSfPGK5GqXVtDeFbe6uFnM8Ia2jDtCCzqJfY27foksee9b3iO9ugqhkRAzzqVFwYkdAF6RacAbWJJ9jIz6jFUd2+jWXoMpBIlR42921t5B9ChcfpranuVRo1Y4aRiqD1IRnP2Kfsqo31/ewaajR26xyqRHtiHU6cIzhhHzt7KO7cc/VzNIvZ5LlJERbphGQ8skxd4nK5MYiCD5PlhjPTOfXioLp4hu5obdntoflEoKhY9wXOSATk+g5rHpGsCaCCWQCJpgMRlsnec5Vf33YnPpzUdVuLj5KCIEMrEK8XWwoBODh8Dfxj2RjOcc+dd0p5BM8sEKXcw9hpHuVRoVz+1LCY16K8dsZOPOgvmKi1aumzzOD14liPkFlEmfgoxW09BEUUZpZoJUiKdBoPP7MY8RJ79JH2XC/11fao8S48Qxf5rb7LhKvAopVT/ABI5Gr6Vx3N4D/qV/qq4VUvFAH4U0o+fUuv6AUFn09sxR/mJ/NFbArBYj5qP8xf5orPRCpilTFBIVkFY1qdAGsF9ZpPG0cqh0YYZTnDDP0Wx3B8x2I4NbFFBWdX0S6N5bTWcscUSKIpo2QEdIOHIiG3gkDacFey88V3dUsEuIJYZPoSo0bY77XUg49/NbVFBztXYQ2rbcIqhU49kJGWVWIx9HCkn3YraFkgkVwo3IjRqcfRRipKj0HsL8KyTwrIrI4DKwKsp5BUjBB92K4lvZXdsoSF4riJeEFwzpMi+SmZVbqAeRKg+pPegqD+JdXt2luLmFEto5oozCUwzrLL08wSAkkrlDk8HPHni1amUlunFu0aXkEQ3SOrtsin3bAyLjq8x5Clhjg+fMTolxdSxvfPF0onEkdrAGKGRfoPNK+C+3uFCgZ5OcVvN4atuo0oj2TMwZpkd0lZgcjc4OWA/enIxxjHFRWv4c1SeQTx3CqZoJdm6JdiujxpJHIEkbK8PgjPdTUdW0qG+jEKlQYZI2aMhvZ9tXbdGCOWUOAx49okZrY1O9t4h1S6oXZLd7hCnscsUEjEFQNx28jgyeWa1bLw5IuozXj3BZZI+lHGF27EyCAT2OCCRx+6NUda3kjLYjJdox0mYe0Rj9y0hPLA4J5J+Ncz5dczXEqxdJYYmER37xJI5jVn2uvCY6igHB5BrU0PTDpVsyy3JdOtuiAVQzbv/AEvayWZ2OePP9Nd82aFTGpKjduYRuUYljuJZlO7knPfmiOVcajHa2q/JUVyZltkGSF6xcoxkbGTghiT3P6c1Hw5qF1NJNDdwKFTI3hGWN+cbQGzvBHOR5d63JfDkBheNAYw7CTcrElZVO5ZRuJ9rIBz5+dEU14nsvFDKR2kSUx7veyMp2n6iaDMYFt1gVOApSED1TaRg/VgH/RqdzpiPPFPjEke4bgMFkZSNjHzGdp59Kw2tlK8qy3BXKA9OKPJSMsMMxcgF3xkZwAATxzmukTQc/wAQPMLd/k8aSycARyHCspPtDkgHjPGRXP0rRDtgmm9m7RAsjxt9IecchP7YAMDJyeM5ru8mmFoHUWqVRagjRTqNAyaWaDUCaCkhv74If82P/wAwlXdTVCgbPiGP3aWftuEq9qaKyFapvi1D+E9JPpNcfbBVyzVL8Y/4V0j/AClz/RpQW3Tx81H+Yv8AIK2a0tJPzf8A9k39M9bmaINpqQWo5pbqDIoqdYlastAUUU6AooooCiiigK4/iG3nlUpCsXIwJJJZFCE8MWhRfnR29ksAfPHn2KKCiDwGbW0e3sTHidTHdG53kNldvWjROFdcn2RgHjkYzVn8O6OLK2jt1kkkEYIDyEFsEkgcAAAZwB5AAV080ZoK5rugySXUN3CytJCCqwzEiEBgwLqVGVf2h65x5d6x/wBzJhuflMPtSScXKs7Jvzgl4nHKEEfR+iR6d6s+aM0EYiSBkYPpnOP01Oo7qRk9x+z+uglRSDUZ/wC8/wBlA6VKj/vtQFJqKKCO2jbQajQSYdqg1SqDUFGgAHiFPfpZ/wCYSrwKocH/AJgj/wA1n/mFq+KKKmKp3i3/AArpP59z/RpVvzVH8W3GNZ0gYzk3X9GtEXDSh81/pyn4yvW3Who8uYl+t/6Rq3xQRNFSpgUEBWFLRR5yf66Y/wAr1s4oxQYxCvq/+sk+9Uwg9/6WY/ymjNSFAwg9B8Keweg+ApUZoJYHoPhUWQeg+Ap0UC2j0Hwp4oooCiilQOilRQFKiiglTqNJmoJUE1i6lRMtBlLUE1rl/fUt1Bk3Ut1YzTVaCdIinkAVEuPUfGgpUMWNejPrph+y4WrvVKSUfhy35HtadJjkc/PqePXgGroDRSIqkeK1/ZnSePO6P+6WrxVN8aWUsl5ZvbPF8piEzJHKSN6MFV2B7HGeR35yO1UbEOtCG5lt41mumUhykSRKLdWJbDO7rvJ3Zqw2F8swJXcCpwyOpV0b0ZT8QexHIJFcuHTE601zDHGLk/NF2ZwjEBdxKj3jHbPsiqxpHiW5M8jPDHuiklguJGmEUKL1VMSrKw+cZczYGAcEZ70Ho2Ke2tA6vEJeluJk2LIqhSd6MSAyHsRkc88cZ71kttSR5Gi5WVFV2jbG4IxIVsqSMEqfPyqI26M0yaKCNMU6dACnigUUDApGnQaCIop06CNFOigVGKdGaBbaeKRao7qCRpGnSNBErUSlToxQYuiKfTFSJo3UVHZT21pavqaW0fUk3Y3IgCqWYs7BUUDyySOTgDzNalz4iSExrNHLE8sixRIVVzIzH9y0bFRjuckHAJxQdC+u0gjaSRtqLjJ5PJOAAByWJIAA5JIAqoeJfGTQx/OQ3VkkjKiXbLbuEJOQzQmQsFIBzkZAPYVzfH/iSZDIYVhlitT1GMMhkuIZDDKiSTwkACNZGByCcbM/Vt3FgZtNS41JLa4+TxLcx7OrwFQM6uxc9Uso78AnHBoMc9qIte09ASwSxlUMcZOCRk44r0CvP7eznGvJJdzQY6c6WcUYPUaE+1mQY9kAeZPJ7V6DQMVTvEUAl1mwVgcCOdsglcHaSuCPMFQauIqo+IoLhdSt7iK3aeOOCRG2uie05Ix7R9CPKqFrmsrArG3DTi4dm+ZmVPajQLP84RhMKikBeSdx471jsNXtDHHBHaS5DdRIWhJXqgl+p1yTGTnLdTcc98nNcpLKZTFmxuzFDK80cAltgqyMSVIdcN7O44yfSst5Z9UjOmXsaklnijuESGTJyQ8Svt5JySAM0Fh0exC9N7kQ9YKBEInZ9qZLEIMDIye4GMYHYc9w3Kg85BxnkEcDzPoPrqtaelxLiKG2bT4u8krdN5nA4CRYJ5/xmzgdqlfWlyoaKzg6RZ1V7ySVHdk83GSXZvzu2ePcHdutVSL6ayhR3cRs6AepKg4Hv7Vu20yyIHRldWGVZSCpHqCO9Vbw2l/DcNHOpltiX6cjNCJIwGO3cqdww8gOOO3asdrJc2d1dCO0llt5HDxhGjVVYjMhUE9mJ+yoi2SXCg4LKD6FgD8KyA1Spp7+RTHbW01s0k3UaWaSKRUDfTAXk4zg4GfOupe6hNFIyR2dxIi9nWVEVvM7VLZAyaCx0VU31u6HbTro/wAIiH/WoNrd35abdfrUQ/8A1QXCiqgmt3h/9tuB/C4/vVivNbvRjZpdw/fP/jY0x6dm5/soLnTqgfhzUfyPc/xkn3qzJrGo/kmYfXqUf3qLF3NAqknVdR/JUn8ZJ96l+EtT/Jbfp1Jf66EXeiqQNR1P8mf8Sz/1qS6hqXnpv/Ef7aC6UVTF1DUvyaP4xoa+1L8nD+MKC6A0jVIa+1TP+DU/jI/yUfLtU/Jyfxi1Bd61pr1EOCTx3wrMF/OKghf01UTeap+To/4xaseq2Gox3IntlEkLwdN7F7jpCNz9JlcZBOcneDnk0F3WQFQwIKkZDAggjGcg+mPOuJD4mSYn5LDNcoCVMsQjWHK8ELJK6h8HjKZGaqGqw6tLYNZRafFAhiEKut6HZEGBj2sFsjjJPnXb1zTL4WNvbaf0YCI0SR2kKtEFUezHtRgcnOW7+nfIDvXmsRwhTJldxC4Zo0Ac9k3u4Ut7lJrleJraCdVaTp286tGbe4nj4idXDJtkDAE5/c7+c4II4rh6LoGp2gK7oruKSJBLBd3EjbJh7MnSk6bfNnvgj9GRzv3ei3VltawRJInG2fT5JPmVJH0rZ3HsAHgpjaR2ANBz9P8AEhtVMctobqVQ0RnsVSWKRUdlCTM7BomBzlWyBnOTmuZpOqI7yWzwpa2hT5QwW4eaAW8bKZOAyiIM2ACmUO2QYYHJxz+HJmn650G0L4A2i7jEXBJ3GILtLc9yKjq+jX9xM0w01oHkjMMvyfUIkEsZAGJAYyDgcD3fUKlV1W6TeILOWEhlmtJZOoCW6gJbaQT5AYAHkOK9FrznQdKvG1K1mls1tYbe3e3UJNHKuMezwuCPTtXo1VDU1IGsQqQoJ5ozUaRoMmaM1CmKCeae6oUhQZM0ZqFSFA80ZqJooJZqQqAoWglmjNYzQaIyZozUKVFTzRmomo0GTNLNRFFBLNFQoPagmTSzSpUDzRmomoUGXNLioUloMlKoCg0EuKRqJpGg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2" name="AutoShape 18" descr="data:image/jpeg;base64,/9j/4AAQSkZJRgABAQAAAQABAAD/2wCEAAkGBhASEBUQEBEWEhUSEhISGBcVEhgVGRkSFxIVFBkSFhYbHSYfGBojGRUXHy8iIyopLC0uGB4xNTQqNSYsLDUBCQoKDgwOGg8PGjUkHyUsLDQpNTIyMi8tKiwsLCwtNCkvNCw0LCw0LDAsLDIsLC80LC0qKiksLCwqMSw2LCksNf/AABEIAIkBcQMBIgACEQEDEQH/xAAbAAEAAwEBAQEAAAAAAAAAAAAABAUGAwIBB//EAEYQAAICAQIDAwcJBgMGBwAAAAECAAMRBBIFITETQVEGIjJhcYGRFBUjQlKSobHRM1NicoKiFjSyJGNzwdLxQ1WDk8Lh8P/EABkBAQADAQEAAAAAAAAAAAAAAAACAwQBBf/EAC8RAAIBAgIHCAMBAQEAAAAAAAABAgMREiEEEzFRkaHwIkFhcYHB0eEUMrHxI0L/2gAMAwEAAhEDEQA/AP3GIiAIiIAiIgCIiAIiIAiIgCIiAIiIAiIgCIiAIiIAiIgCIiAIiIAiIgCIiAIiIAiIgCIiAIiIAiIgHl7AoyxAHiTgSi4hxG2zVjQ1+YvZC2yxT5wTJBRfAk7Ru6jJxz5zz5calk0jMilir1NkAELssV8uM52+b3Z93WV/khrHu1Hb2c3t0akkDHo6m1CAPcs10qVqbqvxXqYK1e9VUF4N+WeX8NBw/gyU2u9YVVdEXABzlSx3MxPnk7up58pYxEzSk5O7NsYqCtERESJIREQBERAEREAREQBERAEREAREQBERAEREAREQBERAEREAREQBERAEREAREQBERAEREAREQBERAETlbqkU4Z1UnxYD84TUofRdT7GBnbM5dGKr472GtOgsANNltwO5SCe3IZQcjmAxZc9CH9U7+TFPYvWn7q3WaM+8jUIfgjfGTvKvg9WqUr+zurx2TthdxIzsB7xkY9R5+2mr1jqRfYNps+TWupYBlvqtWlzsznD1Enp3GemnGpT7OTe3z3+qb4HitSpVe1mk8nuWWXo0uNzfRIOp43p6926weZycgFgh/jKg7ffiTK7AwDKQQwBBByCCMggzzHFrNo9lSi3ZM9REThIREQBERAEREAREQBERAEREAREQBERAEREAREQBERAEREAREQBERAEREAREQBERAEREAREQBERAIHENDya2pfpdoAIIG4DJCtkEEcz1Hf1HWVnDOMUXE131KtgbaQyADd9lgc7GPcCSD9UtzxopV8Z4Cl/njCWgYDYyCvXs7F+uh8Oo6ggy6Eo7Jcd30Z6sJftD1W/7Kzym8nqOy7WrTVsyHcUFX7RcYK5QbgeeQR3jnymU4M2mKhhV2ZINdgSyxWFgy3Ih87bEVlA7mGOYM1fDuLPS3ZXggA4OTuK8iev1lwCQ3eAejKwnDyu4Qq41leFztS0joVLDZcfEo4Rs94Hqm2lUcf8AnJ7djvyPNr0oy/7QSy2q3Pruv3lj5JrV8nalUUdjbZU2ByYg5Fhz13KVMvZk/I2z6e4dA1VD48CvaU/lWs1kx6QrVH1tPR0WWKkuHARESg0iIiAIiIAiIgCIiAIiIAiIgCIiAIiIAiIgCIiAIiIAiIgCIiAIiIAiIgCIiAIiIAiIgCIiAIiIAnmywKCzEAAEkk4AA7ye6eplPLy5itNAzttawtg4yETKqfVuKn+mWUoayaiU16uqg5nriXE6byj1qzAEjfnYGTIBOTzChyjB8DBUFSec6i5URtHqBhHBryDkKHQfwgBSWOCOh5YAEqNMm/tAhJG1lO0gEUOmKrcH0qjV2asBzVqgR3yzOtsYLdYqeZ2eWVw+4bSzq64yrKnaDH8c1yhhyXW4wRqOV5Pa/DLx6vzPXkvUTqL3zuCJRQHxjc6Jlz8SPjNNM7/i/TUv2NlbU7SRjCEdeoVGLY90t9FxWi4A1Wo+fssCfHBHUGUVozbxNZGrR5U0sCld5/3iS4iJnNYiIgCIiAIiIAiIgCIiAIiIAiIgCIiAIiIAiIgCIiAIiIAiIgCIiAIiIAiIgCIiAIiIAiIgCIiAJS+VHDlsrWw9aWLZ5nClCpJA6qMgkd4Ujvl1PLuACWIAAJJPIADqSZKEnGV0QqQU4uLMKmiKhsDmQ1a5Y7q7LeRwy8mTBLsp5HHaLyYgTtaqgsDQEN1unrW1G3JdUzlVP84QnPt6kSVbSNotVdtSgrWWyAqkk9o2POROZVSOaAk9CQI5xuXeD9Cz2hCQMWrW2TjoSN24gcjkOvIss3Y75s8zV4VZdddxB1vlBdWF+WaZbtOwUglBnBAOQSSjH1HaZO0Gh05Kanh1RBPVlZQhUsN1VilsqccwVHIgdeh58Xo1FGdxFmmdFR1fJRcIFIfHnIpx6a8h3qfSno10DOp0rDS3Lt31kZrcH0Q6pkFW7rF/E8pJtYVhyvu2PwaIJNTePO2+2JeKfXI1s+zLf4zu/wDL9R90/pEy/jVN3NG78yjv5P4NTERM5rEREAREQBERAEREAREQBERAEREAREQBERAEREAREQBERAEREAREQBERAEREAREQBERAETnfeqDcxwP/ANyHifVKO/jdlrdlplOeWTyyFPRmPRAe7qT3DkZOMHLYVzqRhtLHiXGqqMByWdvRrQbnY+CqPzPKcKdFbcQ+qAVQQVoByMjmGtb67fwjzR6zgzPXaK7tDVpiEaw2q+o+u9qVluyVzkhQRgt1yGxjBlr8lpWtXSy2o15Lrv8ApGypBW1nJwO/dkDvB6GaHCMErPN9enN+RkVWU5PEsl168l5ku3i5VrQdrKCqpgEZsIYsh5nIUbSWHiRjIxIVmk7PYjY6bgMc1rQ5KEdCNxVVAOR2rKOU96GhVB1V+ERFyowQAo55weeM8wD5zHzjz2qszSaJrEey0FHuAwO+tFya1/mBO4/xE9wEjlHrvJWlPb6eX3sXE88C4gLq2VueO4nd5rZ80nvwwdM9+zPfM5p/JptJqdKGtaxHNtXItXsYqbAqlWztJXoTjr4zr5PJYNXetZCGzTqwyNypYHIA25GQN00acPtexLL3U9luKqikDeVK72JJJwpIA5YyevKWuWqk0nk17fZTGOvjFyWae3yfwiyiImE9MREQBERAEREAREQBEjX6Z2YfSFUA5qowS2e9+oGO4YPr7p4v0tCqWsC7RzLWHIA8SWkrIi2yU1ijqQPfPDWAjzWXPx/AETPazi2gVdw0/aAkAFdMApJ8LHCofcecj/OfDCCW0YG0ZP8Asqt+KBgPeRLlQbzs+BmlpMU7XXH6LXWa66vtWYEJSm8tsXzlAydg3cyOfIkdJK09lrotldtbK6hlJqYZBGR9fl8JmOL16a3RWtw7YSdqsqEqdpcZXszjmeg5ZPMCRfJi5hQeyu7MVlvolKve74C5ZX81OgAGMAd/fL9QnTxbGnbNGb8lqrheaavk/Hu2I1evtt2FbKSyEczTcFbA5892zA5c8E8pXDi2gI+jqLHGTsrxt7stbkKPvSp4wmpsFLX3VhXdN6doq9khP2TgMwHpOckE+aBjMsv8WL2YVK1IzsDBmetiBjbX5ge5s9yrjxYRqmoq2fkw66cnfLzV31xJ2n0lzAPTa1YPc13bqfaCD/a4nzWcZsrYLuRx0Y1pv2nP1l7UNj3ShfR2dptCKtti7zWqom2vP7S/aCiLkdD2rHuInHQ1pc+0WKygle0sc11lh1WisMLLAPEuB6p3VLa3kR17XZirPz9v7uNDZx8jpah/9A/87hOX+KGHejf0Ff8A5tIy8Hats2aQ2r9qmyvp/Ltrb8W98g23olhYJYq7wOzuVQxX7Ve562x3dWPqnFTi9nt7HZVqkduXH3LkeV/2q1/psP5FR+clUeVdDddy+0A/6SZQWai12IThTsueTG568juPMDE4V8Ma4la6NPST1R9U7Pnvyu0/lO6iFs8vVfJFaTVvk7+j+DbU8Spb0bF+OPwMkgzF0eS2rTp2R7/278vUPohy9pkg162oFmrQgdSHRB94FW+JlEqMb9mRqjpE7duDNZEzFPG78Z7NyPFSHX44OfvybVx1u9c+wZ/Cs2H44lbpSRbHSIMuolB8rpssJayzmAOzFuNpHeqIwsyfWJ1biQoZQXZ62ODvB7SsnoSCNzp4nmR15jo1b2d53XLb3F1EgFNQjMystyMdwVvMZenJXAww8AQD655bjSr+1qtr9ZrLj71e4D34kcDezMnrEv2y64FjPDXKGClgGYEgZGSBjJA78ZHxmV4l5ZDJFLKEU4Lghm5EAvt59mgz6RVieeFwMztTWl6bkup1DAZCm1yQ38LBh2bd2Qg9kt1EkryyKPyoyeGGbNPEzj8DcL/s9i7wATXfiwAnBwbFxYPaSZHpq4pTlitFi5zgX2Dlnp9ICB4cse+cVJPZJfw668k+1B+mZq5V6vjLK7pXSX7JUZuZBO4MQEAUlj5p64GeWesq08ptaTkcPZk8VvVsnJ5q2MESS2uewhm4feGHIMHqUgeAYWA4klRcf2txXycekKa7Da9H8F7W+QDgjIBweo9R9ch8W4vXp03ORk5wM4zjqSe5R3n2dSQDTXa65fqNWP8Ae62tf+syDfUXs7a4p9EUc+fZbha7XQLgVoCO03HHeUB6CdhRV7y2Eamku1o7fH+kbjfEdS52oha1tgwRhaRZ6G8Hkrt3KenLdk7QNPoHo0yJSpOSebHmWsJwzM55M+eoyTMho9b2b2h7gGv1DtvLCvDrkGosA5Q8xyJrPLriaPRcBd8PaduRz87eSPAnJ3D+drB6hL60UoqLyX9/wy6PKUpOSzf8/wBI63uBTRtIOFcOFJZb8ks3Xz/OLBlGORbPI5HbT6EBrLdbYcIQ2x2JrHPk+ejjPojAxy5Zxj38qNFzKiizeo2HcMlwdoUue7f5pHQFq8Y3HERmZbB8r36q8jetVIxXSpyA2SQA3UByc8uXjIK72ff14ljstuduC+fAlaTgPaZsD36dT6CC+zcR9t1csFJ7lxy7+ZwI+tt1umsRTabanJ+k7PJrC82NnUY2888uh6Sz0GsuCb2RygyCLQqWpjvJzssXvzkHH2jPOqvF6ln83TINzE8jbjnjB6V9OvN/5fSgpSxdrNdcybhHBeF0+H1b+eZVcJ4zTVYHurFb6isNuXdjswWOSpzj0iTgnA2k4HTXKwIyDkHn7p+Xcb4tpXDvSHH0j3qzHzze4VAyKOaVjG7LdSqgerb+SlxNTp0FduwAdFPZ1u9Y9S2M6gdwAHdLNJo2ip7PMr0PSLzdPJrusXcREwHqCJHHEKv3icuXpjr4dZ0S9D0YH2EGdszl0zpE8W3KoyzBRnGSQOfhzkPiGq1CKzVVLbtxhd+GYcs9cAd/ec4hRbOSkoq5PiVtXHE2A2g1tjmuy04PgCUBPwnN/Kan6q3OfBdNcfx2Yk9XPcQ11Nf+kW0SibynsPoaHVN/NWqD+5p8XjetPThz+/UVCS1M/Divkh+RDuvwb9i+kPiOg7XZggGuwWAEblJAYYYZH2sjwIB7pT6/inEtoNOj2kZyGeuwHp0IsUgjn3HMoTx3jAs3tQ45YKDTM6HBPPk2c+wy2no0nmpLiUVtLhHsuMuD97G2oR0Fj32hlyXHmhRWgXmM946nJmP1HEtPrtVsFeSo+jay+yokc+dS1qeuM5J/SWFflRqypD6R8kYyteoXHrANLYPvlDTwbV7t1NVgwSVFiBdu4kkK4FRUczyXA5nlL6NLDdzyfdnb+GbSK2NRjTV13q13zJmt8jLbdjUgYZT2g1DhmRgRhe0Qb28eZ7h06SNxfhV9Cr8o1FXnHChs2nA6kdrkkDI6HvkrR+SupqGVzSrMNwqsuzkkDdtW05x45zgTrxDhzjlpqLbrCGzY6uoQfwG4lmY+G7b4gy5Vc0sV15e7uZ5UFhcsDT83ySSZD4fwpX2qga+wjLKyLRUnT00UedjwbOeXmkGReL61tPZ2VG46k532koSKwCezpAZhUuATjkQMSXpfIvWWKbLSq8zsqsw2EPPG4KRX3clGOvITm/kjqlDKtZUMCp7JaRlT1XfneQfYM+EsjOni7Uk+uu6xVKnVwdmDXj3/ADfxbuT7+JV6vSag6R7NwqFfZu+S45OzYOWJ27168+fLnLnhmmD6SlKex2rWoYWV9r9QHGAw5knOeec575m+GcE1dHPTaTa5GO1sKOwH8OXUL7lMsKODa6utncqCScjTVjtmDNzUNgKgycnauep6zPVjC2GEla+W/ka6Mpt4pwd7Z5WW2+V+ZJTT0mpnrpFT12tTYar2orUr6Vu5SAVAI5Yzzx3GQtVxmyiwV2agsjV9pu2rqUCbtvngKjgE4Gdx6idLvJ/VCrsqi61EHzBaoGGySCTWLDnJznnKVvJHV7TV2WyskEpUcFiOhd2yTju6gdwE7TVN/tLr17yFWVWNsEHfrdbLn4Gm03D7GRba6qSHUOGpst0jEMMglQGBOD3mLxdgCyq5h4WU06lfd2ZD/GVjabi5rFVYatFGOTIWI9djPkf0qPZOWi8lOJhtxv2hiCwbU2EtjxZAD8CJHBHbKa/r+CzHLJRhLx7l88yyXWonLf2OP95bQPdVehrHxk3T8XsIyrdoP+Gth+9Q7Y+7PVPC9eAB8rrQDltXTl/7nsLH3xqeEsq7rUq1B5D/ACg3c+/O/kPcZQ3B99+vJGmKqLOzXBLk3/CPqG0rHdbStbn6yWdi/vZuyf8AOQeJaW5k26bV2EHr26lwP5bFqJ/ult8lrCgrp7wSOa02ugB7wNz15HukBdIjthtPq05ek9dNvPwyd5/7ScJWzXdvs/krqRbyffuuueRV1V61Rtd9JqAO43FG9mF2j4iddNdrByOiuRe7sblIHtXkG+Il6vk1uUHtLEyPRbby9R7PA+EjW+S6g870X+ZCT+NknroPbbg/Yr/HqRzV+K91chPrbawW7K9f5tME7+963yfeZ1XjF7oUNdwDqV/Z2LyYYyGKE559d06ngAxj5YmPDYuPhvnqzgeoFf0GpVyByT0Fx4AqTj4SN6b6Z3DVW+3o/ciV0UOhS3TteK2Kk7mbYQANhKsegAGDz95nP5n4SeundT4B7P8AqzOy6IqCbHtpfv31vtJx32ozLj3+6fNPp1cYtsZsd9bpcufEcy3xWSxNbJNeTZDAntin5pFVZ5PaTduSrWczyIspUewM5B9U7/M5Hm/7Qo8H4jUB8EDS8TSaMdWuPtrtH5IJ6enQEYK2fdv/AEnXpE3tvz+QtFgtll6r4ZR9io5G1vZ8r1Nv4Bax+M+18JDnHZlh4muxv9b2/lLK46QDCtbgHoEqOD/WucyFbxilCFVrsk4ANoQk9wCp1PqAnVKb/W5GUIR/axP0Pk2iMHZdgBB5iunnnkPo/S9hAjhdiLdZXbyVqyu4kqN1eq1BZS3iQ6tjwMg8T1nZiu+09n2nol7TY2MDHZ45BQMEkkevJIkjinC32C3ccurAlyDt6bGcgn6I9Cc8tyk8gZW03+z2+xamov8A5rZt9d5449w7Tal2NO8WsAGKKGDY6Cyrr7GO3+ac+EeRuqqQB7xjAJXfZ5pIIIU529Djmp90ruF8SsrY0ahbFVM57O5awvgGrbAXPiWweozNI1/C1AL3VsSQPOu7Q5PiAxHv6SybqU1q1muJXTVKrLWtWfnhIHGLUqNFadkAjnftuBc1v5jKqkl3YAh8+KDEjcb4G+uKX0o29UTf2i7K7CpztXdhs5Lc9uCO8T55S6li6V6fshpWId7KgucVtl0LK3nYwDyAySo5y2p8paNJSlep3pZtZyvZscsxLsqtjBwWx1xCxwUZQV5Z9MPVzlOFR2jl4Z91uszn8u1TgC+hkdXBKGlrKSoPQGssd3TmwIGOQ759VtRbad9dO7aeQFgLpnKpaligFf4uoPMdSDM4h5XU1NRzDrqNuNudwDHG/pggHAIzn24mf1Os1FvGVqVsrRZuGAPNrNSdoCR3Hpz7zIQhKV3htk3w+y2pOMLJScndLjv9D1T5MXXkPXYtaFsk7FRlsUlWApRQosUgruZmIxkYmy4Zw2uipaaxhVHfzJJ5lie8k85B8mhlbrB6NuqudPWmQu4eolSffnvlxM9erKTwvYjVotCEVjSzYiImY2HDS6JKxtQEDw3MQOvJQThRz6DAnR6VPVQfaAZ7idu3mcSSVkRhw6nduFagjP1R3gjOPHBIz4GfV4dUOlaj2DH5SREYmcwx3HH5Gnh+Jnz5Enh/cf1neIuxhW44fIa/D+4/rHyJPA/eP6zvEXYwrccfkaeB+8f1nz5Enh/cf1neIuxhW4j/ACGvw/uP6z5831/Z/uP6yTEYnvGGO4hrwtAc7rCOeFNr4GTk4Gfz6d2J7+bq/wCL/wBx/wBZJidxPecwR3EX5tr8D99v1j5sq+yfvN+slRGJ7zuCO4ifNVP2f7m/WPmqn7A+J/WS4jFLecwR3ET5rp+wPxn35qp/dr8JKiMT3jBHcRfmqn92vwj5qo/dL92SonMT3ncEdxF+a6f3a/CfDwmj92PZ3H2jvkuJ3E95zBHcV2p4aFqbsUDOFOxXd9ue4deQ9n4SNoanVg3ZW5xggtWtfdz2ixsnly6y6iSVR2sRdJXusiu4jXbYgVQ1Z3KTzUggHmhwwOD6v/qdeHaTann11I2TyrHLHd1A5yZEjidrEsCxYjz2Y8B8Jxv09eCWrDf0bj8MSRE5ck0isehQCwoVMAklmFfId/mAyo1mrqyi7qnNjbVVA9/vJ3qFHrM1USyNS20pnRxbHy/wxr8F1bOVWiqsD67OmCPEKEZviROXEfI7U4UVWKzsfOJRURV+LMT7j7pt4li0mSeSRS9CpyTTb4/BjOD+QtgcnV3doo9GtCVU+tsY+A+PdPHEPIu5dWmpoZNiOrCtUClAoGAoJCsM5J5r1PfNtE7+XVxYr/Bz8CjhUbd99uZk+LeTzbagE3Lp3FlXLcUGQTRYgOXTkAGTJGByOMnOmzVV6nt9zPtudtnyhcGp2Bava5VkPL7ODy5DE/TTOGv9CSp6U1k1f7IVtCi+1F2+thh+L36ewLil8ZxtZ663q9dL7+Q/hyV6YAkXScDZutDWg/WsFpPXq2xwje0E+ybjhX/KWMk9KcFhiuZBaFGq8cnyR+f12tSRikNsxgM9eFIYkHaHG4AnIGFAPPG7zpWams23PfbhXcYLAVKQu3adqGwDdjluZzjwzgj9Q1HomRdF1nYaXa7tmcnoN7Rcsj8+1Glayykp9EmnRUrCr27kg53k4FRbPP0sD1yfqKG01LMyvVXYw7Wwg22uWP8A4rZXCknonj6XMg/oErvKH/K3f8NvyhaU5tRtl11nc69BUIylfP66WVsj7wWphXzuFwz5pWtawqYACAL4SwlN5H/5Kn+U/wCoy5mSorTa8TfRd6cX4CIiVlp/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4" name="AutoShape 20" descr="data:image/jpeg;base64,/9j/4AAQSkZJRgABAQAAAQABAAD/2wCEAAkGBhASEBUQEBEWEhUSEhISGBcVEhgVGRkSFxIVFBkSFhYbHSYfGBojGRUXHy8iIyopLC0uGB4xNTQqNSYsLDUBCQoKDgwOGg8PGjUkHyUsLDQpNTIyMi8tKiwsLCwtNCkvNCw0LCw0LDAsLDIsLC80LC0qKiksLCwqMSw2LCksNf/AABEIAIkBcQMBIgACEQEDEQH/xAAbAAEAAwEBAQEAAAAAAAAAAAAABAUGAwIBB//EAEYQAAICAQIDAwcJBgMGBwAAAAECAAMRBBIFITETQVEGIjJhcYGRFBUjQlKSobHRM1NicoKiFjSyJGNzwdLxQ1WDk8Lh8P/EABkBAQADAQEAAAAAAAAAAAAAAAACAwQBBf/EAC8RAAIBAgIHCAMBAQEAAAAAAAABAgMREiEEEzFRkaHwIkFhcYHB0eEUMrHxI0L/2gAMAwEAAhEDEQA/AP3GIiAIiIAiIgCIiAIiIAiIgCIiAIiIAiIgCIiAIiIAiIgCIiAIiIAiIgCIiAIiIAiIgCIiAIiIAiIgHl7AoyxAHiTgSi4hxG2zVjQ1+YvZC2yxT5wTJBRfAk7Ru6jJxz5zz5calk0jMilir1NkAELssV8uM52+b3Z93WV/khrHu1Hb2c3t0akkDHo6m1CAPcs10qVqbqvxXqYK1e9VUF4N+WeX8NBw/gyU2u9YVVdEXABzlSx3MxPnk7up58pYxEzSk5O7NsYqCtERESJIREQBERAEREAREQBERAEREAREQBERAEREAREQBERAEREAREQBERAEREAREQBERAEREAREQBERAETlbqkU4Z1UnxYD84TUofRdT7GBnbM5dGKr472GtOgsANNltwO5SCe3IZQcjmAxZc9CH9U7+TFPYvWn7q3WaM+8jUIfgjfGTvKvg9WqUr+zurx2TthdxIzsB7xkY9R5+2mr1jqRfYNps+TWupYBlvqtWlzsznD1Enp3GemnGpT7OTe3z3+qb4HitSpVe1mk8nuWWXo0uNzfRIOp43p6926weZycgFgh/jKg7ffiTK7AwDKQQwBBByCCMggzzHFrNo9lSi3ZM9REThIREQBERAEREAREQBERAEREAREQBERAEREAREQBERAEREAREQBERAEREAREQBERAEREAREQBERAIHENDya2pfpdoAIIG4DJCtkEEcz1Hf1HWVnDOMUXE131KtgbaQyADd9lgc7GPcCSD9UtzxopV8Z4Cl/njCWgYDYyCvXs7F+uh8Oo6ggy6Eo7Jcd30Z6sJftD1W/7Kzym8nqOy7WrTVsyHcUFX7RcYK5QbgeeQR3jnymU4M2mKhhV2ZINdgSyxWFgy3Ih87bEVlA7mGOYM1fDuLPS3ZXggA4OTuK8iev1lwCQ3eAejKwnDyu4Qq41leFztS0joVLDZcfEo4Rs94Hqm2lUcf8AnJ7djvyPNr0oy/7QSy2q3Pruv3lj5JrV8nalUUdjbZU2ByYg5Fhz13KVMvZk/I2z6e4dA1VD48CvaU/lWs1kx6QrVH1tPR0WWKkuHARESg0iIiAIiIAiIgCIiAIiIAiIgCIiAIiIAiIgCIiAIiIAiIgCIiAIiIAiIgCIiAIiIAiIgCIiAIiIAnmywKCzEAAEkk4AA7ye6eplPLy5itNAzttawtg4yETKqfVuKn+mWUoayaiU16uqg5nriXE6byj1qzAEjfnYGTIBOTzChyjB8DBUFSec6i5URtHqBhHBryDkKHQfwgBSWOCOh5YAEqNMm/tAhJG1lO0gEUOmKrcH0qjV2asBzVqgR3yzOtsYLdYqeZ2eWVw+4bSzq64yrKnaDH8c1yhhyXW4wRqOV5Pa/DLx6vzPXkvUTqL3zuCJRQHxjc6Jlz8SPjNNM7/i/TUv2NlbU7SRjCEdeoVGLY90t9FxWi4A1Wo+fssCfHBHUGUVozbxNZGrR5U0sCld5/3iS4iJnNYiIgCIiAIiIAiIgCIiAIiIAiIgCIiAIiIAiIgCIiAIiIAiIgCIiAIiIAiIgCIiAIiIAiIgCIiAJS+VHDlsrWw9aWLZ5nClCpJA6qMgkd4Ujvl1PLuACWIAAJJPIADqSZKEnGV0QqQU4uLMKmiKhsDmQ1a5Y7q7LeRwy8mTBLsp5HHaLyYgTtaqgsDQEN1unrW1G3JdUzlVP84QnPt6kSVbSNotVdtSgrWWyAqkk9o2POROZVSOaAk9CQI5xuXeD9Cz2hCQMWrW2TjoSN24gcjkOvIss3Y75s8zV4VZdddxB1vlBdWF+WaZbtOwUglBnBAOQSSjH1HaZO0Gh05Kanh1RBPVlZQhUsN1VilsqccwVHIgdeh58Xo1FGdxFmmdFR1fJRcIFIfHnIpx6a8h3qfSno10DOp0rDS3Lt31kZrcH0Q6pkFW7rF/E8pJtYVhyvu2PwaIJNTePO2+2JeKfXI1s+zLf4zu/wDL9R90/pEy/jVN3NG78yjv5P4NTERM5rEREAREQBERAEREAREQBERAEREAREQBERAEREAREQBERAEREAREQBERAEREAREQBERAETnfeqDcxwP/ANyHifVKO/jdlrdlplOeWTyyFPRmPRAe7qT3DkZOMHLYVzqRhtLHiXGqqMByWdvRrQbnY+CqPzPKcKdFbcQ+qAVQQVoByMjmGtb67fwjzR6zgzPXaK7tDVpiEaw2q+o+u9qVluyVzkhQRgt1yGxjBlr8lpWtXSy2o15Lrv8ApGypBW1nJwO/dkDvB6GaHCMErPN9enN+RkVWU5PEsl168l5ku3i5VrQdrKCqpgEZsIYsh5nIUbSWHiRjIxIVmk7PYjY6bgMc1rQ5KEdCNxVVAOR2rKOU96GhVB1V+ERFyowQAo55weeM8wD5zHzjz2qszSaJrEey0FHuAwO+tFya1/mBO4/xE9wEjlHrvJWlPb6eX3sXE88C4gLq2VueO4nd5rZ80nvwwdM9+zPfM5p/JptJqdKGtaxHNtXItXsYqbAqlWztJXoTjr4zr5PJYNXetZCGzTqwyNypYHIA25GQN00acPtexLL3U9luKqikDeVK72JJJwpIA5YyevKWuWqk0nk17fZTGOvjFyWae3yfwiyiImE9MREQBERAEREAREQBEjX6Z2YfSFUA5qowS2e9+oGO4YPr7p4v0tCqWsC7RzLWHIA8SWkrIi2yU1ijqQPfPDWAjzWXPx/AETPazi2gVdw0/aAkAFdMApJ8LHCofcecj/OfDCCW0YG0ZP8Asqt+KBgPeRLlQbzs+BmlpMU7XXH6LXWa66vtWYEJSm8tsXzlAydg3cyOfIkdJK09lrotldtbK6hlJqYZBGR9fl8JmOL16a3RWtw7YSdqsqEqdpcZXszjmeg5ZPMCRfJi5hQeyu7MVlvolKve74C5ZX81OgAGMAd/fL9QnTxbGnbNGb8lqrheaavk/Hu2I1evtt2FbKSyEczTcFbA5892zA5c8E8pXDi2gI+jqLHGTsrxt7stbkKPvSp4wmpsFLX3VhXdN6doq9khP2TgMwHpOckE+aBjMsv8WL2YVK1IzsDBmetiBjbX5ge5s9yrjxYRqmoq2fkw66cnfLzV31xJ2n0lzAPTa1YPc13bqfaCD/a4nzWcZsrYLuRx0Y1pv2nP1l7UNj3ShfR2dptCKtti7zWqom2vP7S/aCiLkdD2rHuInHQ1pc+0WKygle0sc11lh1WisMLLAPEuB6p3VLa3kR17XZirPz9v7uNDZx8jpah/9A/87hOX+KGHejf0Ff8A5tIy8Hats2aQ2r9qmyvp/Ltrb8W98g23olhYJYq7wOzuVQxX7Ve562x3dWPqnFTi9nt7HZVqkduXH3LkeV/2q1/psP5FR+clUeVdDddy+0A/6SZQWai12IThTsueTG568juPMDE4V8Ma4la6NPST1R9U7Pnvyu0/lO6iFs8vVfJFaTVvk7+j+DbU8Spb0bF+OPwMkgzF0eS2rTp2R7/278vUPohy9pkg162oFmrQgdSHRB94FW+JlEqMb9mRqjpE7duDNZEzFPG78Z7NyPFSHX44OfvybVx1u9c+wZ/Cs2H44lbpSRbHSIMuolB8rpssJayzmAOzFuNpHeqIwsyfWJ1biQoZQXZ62ODvB7SsnoSCNzp4nmR15jo1b2d53XLb3F1EgFNQjMystyMdwVvMZenJXAww8AQD655bjSr+1qtr9ZrLj71e4D34kcDezMnrEv2y64FjPDXKGClgGYEgZGSBjJA78ZHxmV4l5ZDJFLKEU4Lghm5EAvt59mgz6RVieeFwMztTWl6bkup1DAZCm1yQ38LBh2bd2Qg9kt1EkryyKPyoyeGGbNPEzj8DcL/s9i7wATXfiwAnBwbFxYPaSZHpq4pTlitFi5zgX2Dlnp9ICB4cse+cVJPZJfw668k+1B+mZq5V6vjLK7pXSX7JUZuZBO4MQEAUlj5p64GeWesq08ptaTkcPZk8VvVsnJ5q2MESS2uewhm4feGHIMHqUgeAYWA4klRcf2txXycekKa7Da9H8F7W+QDgjIBweo9R9ch8W4vXp03ORk5wM4zjqSe5R3n2dSQDTXa65fqNWP8Ae62tf+syDfUXs7a4p9EUc+fZbha7XQLgVoCO03HHeUB6CdhRV7y2Eamku1o7fH+kbjfEdS52oha1tgwRhaRZ6G8Hkrt3KenLdk7QNPoHo0yJSpOSebHmWsJwzM55M+eoyTMho9b2b2h7gGv1DtvLCvDrkGosA5Q8xyJrPLriaPRcBd8PaduRz87eSPAnJ3D+drB6hL60UoqLyX9/wy6PKUpOSzf8/wBI63uBTRtIOFcOFJZb8ks3Xz/OLBlGORbPI5HbT6EBrLdbYcIQ2x2JrHPk+ejjPojAxy5Zxj38qNFzKiizeo2HcMlwdoUue7f5pHQFq8Y3HERmZbB8r36q8jetVIxXSpyA2SQA3UByc8uXjIK72ff14ljstuduC+fAlaTgPaZsD36dT6CC+zcR9t1csFJ7lxy7+ZwI+tt1umsRTabanJ+k7PJrC82NnUY2888uh6Sz0GsuCb2RygyCLQqWpjvJzssXvzkHH2jPOqvF6ln83TINzE8jbjnjB6V9OvN/5fSgpSxdrNdcybhHBeF0+H1b+eZVcJ4zTVYHurFb6isNuXdjswWOSpzj0iTgnA2k4HTXKwIyDkHn7p+Xcb4tpXDvSHH0j3qzHzze4VAyKOaVjG7LdSqgerb+SlxNTp0FduwAdFPZ1u9Y9S2M6gdwAHdLNJo2ip7PMr0PSLzdPJrusXcREwHqCJHHEKv3icuXpjr4dZ0S9D0YH2EGdszl0zpE8W3KoyzBRnGSQOfhzkPiGq1CKzVVLbtxhd+GYcs9cAd/ec4hRbOSkoq5PiVtXHE2A2g1tjmuy04PgCUBPwnN/Kan6q3OfBdNcfx2Yk9XPcQ11Nf+kW0SibynsPoaHVN/NWqD+5p8XjetPThz+/UVCS1M/Divkh+RDuvwb9i+kPiOg7XZggGuwWAEblJAYYYZH2sjwIB7pT6/inEtoNOj2kZyGeuwHp0IsUgjn3HMoTx3jAs3tQ45YKDTM6HBPPk2c+wy2no0nmpLiUVtLhHsuMuD97G2oR0Fj32hlyXHmhRWgXmM946nJmP1HEtPrtVsFeSo+jay+yokc+dS1qeuM5J/SWFflRqypD6R8kYyteoXHrANLYPvlDTwbV7t1NVgwSVFiBdu4kkK4FRUczyXA5nlL6NLDdzyfdnb+GbSK2NRjTV13q13zJmt8jLbdjUgYZT2g1DhmRgRhe0Qb28eZ7h06SNxfhV9Cr8o1FXnHChs2nA6kdrkkDI6HvkrR+SupqGVzSrMNwqsuzkkDdtW05x45zgTrxDhzjlpqLbrCGzY6uoQfwG4lmY+G7b4gy5Vc0sV15e7uZ5UFhcsDT83ySSZD4fwpX2qga+wjLKyLRUnT00UedjwbOeXmkGReL61tPZ2VG46k532koSKwCezpAZhUuATjkQMSXpfIvWWKbLSq8zsqsw2EPPG4KRX3clGOvITm/kjqlDKtZUMCp7JaRlT1XfneQfYM+EsjOni7Uk+uu6xVKnVwdmDXj3/ADfxbuT7+JV6vSag6R7NwqFfZu+S45OzYOWJ27168+fLnLnhmmD6SlKex2rWoYWV9r9QHGAw5knOeec575m+GcE1dHPTaTa5GO1sKOwH8OXUL7lMsKODa6utncqCScjTVjtmDNzUNgKgycnauep6zPVjC2GEla+W/ka6Mpt4pwd7Z5WW2+V+ZJTT0mpnrpFT12tTYar2orUr6Vu5SAVAI5Yzzx3GQtVxmyiwV2agsjV9pu2rqUCbtvngKjgE4Gdx6idLvJ/VCrsqi61EHzBaoGGySCTWLDnJznnKVvJHV7TV2WyskEpUcFiOhd2yTju6gdwE7TVN/tLr17yFWVWNsEHfrdbLn4Gm03D7GRba6qSHUOGpst0jEMMglQGBOD3mLxdgCyq5h4WU06lfd2ZD/GVjabi5rFVYatFGOTIWI9djPkf0qPZOWi8lOJhtxv2hiCwbU2EtjxZAD8CJHBHbKa/r+CzHLJRhLx7l88yyXWonLf2OP95bQPdVehrHxk3T8XsIyrdoP+Gth+9Q7Y+7PVPC9eAB8rrQDltXTl/7nsLH3xqeEsq7rUq1B5D/ACg3c+/O/kPcZQ3B99+vJGmKqLOzXBLk3/CPqG0rHdbStbn6yWdi/vZuyf8AOQeJaW5k26bV2EHr26lwP5bFqJ/ult8lrCgrp7wSOa02ugB7wNz15HukBdIjthtPq05ek9dNvPwyd5/7ScJWzXdvs/krqRbyffuuueRV1V61Rtd9JqAO43FG9mF2j4iddNdrByOiuRe7sblIHtXkG+Il6vk1uUHtLEyPRbby9R7PA+EjW+S6g870X+ZCT+NknroPbbg/Yr/HqRzV+K91chPrbawW7K9f5tME7+963yfeZ1XjF7oUNdwDqV/Z2LyYYyGKE559d06ngAxj5YmPDYuPhvnqzgeoFf0GpVyByT0Fx4AqTj4SN6b6Z3DVW+3o/ciV0UOhS3TteK2Kk7mbYQANhKsegAGDz95nP5n4SeundT4B7P8AqzOy6IqCbHtpfv31vtJx32ozLj3+6fNPp1cYtsZsd9bpcufEcy3xWSxNbJNeTZDAntin5pFVZ5PaTduSrWczyIspUewM5B9U7/M5Hm/7Qo8H4jUB8EDS8TSaMdWuPtrtH5IJ6enQEYK2fdv/AEnXpE3tvz+QtFgtll6r4ZR9io5G1vZ8r1Nv4Bax+M+18JDnHZlh4muxv9b2/lLK46QDCtbgHoEqOD/WucyFbxilCFVrsk4ANoQk9wCp1PqAnVKb/W5GUIR/axP0Pk2iMHZdgBB5iunnnkPo/S9hAjhdiLdZXbyVqyu4kqN1eq1BZS3iQ6tjwMg8T1nZiu+09n2nol7TY2MDHZ45BQMEkkevJIkjinC32C3ccurAlyDt6bGcgn6I9Cc8tyk8gZW03+z2+xamov8A5rZt9d5449w7Tal2NO8WsAGKKGDY6Cyrr7GO3+ac+EeRuqqQB7xjAJXfZ5pIIIU529Djmp90ruF8SsrY0ahbFVM57O5awvgGrbAXPiWweozNI1/C1AL3VsSQPOu7Q5PiAxHv6SybqU1q1muJXTVKrLWtWfnhIHGLUqNFadkAjnftuBc1v5jKqkl3YAh8+KDEjcb4G+uKX0o29UTf2i7K7CpztXdhs5Lc9uCO8T55S6li6V6fshpWId7KgucVtl0LK3nYwDyAySo5y2p8paNJSlep3pZtZyvZscsxLsqtjBwWx1xCxwUZQV5Z9MPVzlOFR2jl4Z91uszn8u1TgC+hkdXBKGlrKSoPQGssd3TmwIGOQ759VtRbad9dO7aeQFgLpnKpaligFf4uoPMdSDM4h5XU1NRzDrqNuNudwDHG/pggHAIzn24mf1Os1FvGVqVsrRZuGAPNrNSdoCR3Hpz7zIQhKV3htk3w+y2pOMLJScndLjv9D1T5MXXkPXYtaFsk7FRlsUlWApRQosUgruZmIxkYmy4Zw2uipaaxhVHfzJJ5lie8k85B8mhlbrB6NuqudPWmQu4eolSffnvlxM9erKTwvYjVotCEVjSzYiImY2HDS6JKxtQEDw3MQOvJQThRz6DAnR6VPVQfaAZ7idu3mcSSVkRhw6nduFagjP1R3gjOPHBIz4GfV4dUOlaj2DH5SREYmcwx3HH5Gnh+Jnz5Enh/cf1neIuxhW44fIa/D+4/rHyJPA/eP6zvEXYwrccfkaeB+8f1nz5Enh/cf1neIuxhW4j/ACGvw/uP6z5831/Z/uP6yTEYnvGGO4hrwtAc7rCOeFNr4GTk4Gfz6d2J7+bq/wCL/wBx/wBZJidxPecwR3EX5tr8D99v1j5sq+yfvN+slRGJ7zuCO4ifNVP2f7m/WPmqn7A+J/WS4jFLecwR3ET5rp+wPxn35qp/dr8JKiMT3jBHcRfmqn92vwj5qo/dL92SonMT3ncEdxF+a6f3a/CfDwmj92PZ3H2jvkuJ3E95zBHcV2p4aFqbsUDOFOxXd9ue4deQ9n4SNoanVg3ZW5xggtWtfdz2ixsnly6y6iSVR2sRdJXusiu4jXbYgVQ1Z3KTzUggHmhwwOD6v/qdeHaTann11I2TyrHLHd1A5yZEjidrEsCxYjz2Y8B8Jxv09eCWrDf0bj8MSRE5ck0isehQCwoVMAklmFfId/mAyo1mrqyi7qnNjbVVA9/vJ3qFHrM1USyNS20pnRxbHy/wxr8F1bOVWiqsD67OmCPEKEZviROXEfI7U4UVWKzsfOJRURV+LMT7j7pt4li0mSeSRS9CpyTTb4/BjOD+QtgcnV3doo9GtCVU+tsY+A+PdPHEPIu5dWmpoZNiOrCtUClAoGAoJCsM5J5r1PfNtE7+XVxYr/Bz8CjhUbd99uZk+LeTzbagE3Lp3FlXLcUGQTRYgOXTkAGTJGByOMnOmzVV6nt9zPtudtnyhcGp2Bava5VkPL7ODy5DE/TTOGv9CSp6U1k1f7IVtCi+1F2+thh+L36ewLil8ZxtZ663q9dL7+Q/hyV6YAkXScDZutDWg/WsFpPXq2xwje0E+ybjhX/KWMk9KcFhiuZBaFGq8cnyR+f12tSRikNsxgM9eFIYkHaHG4AnIGFAPPG7zpWams23PfbhXcYLAVKQu3adqGwDdjluZzjwzgj9Q1HomRdF1nYaXa7tmcnoN7Rcsj8+1Glayykp9EmnRUrCr27kg53k4FRbPP0sD1yfqKG01LMyvVXYw7Wwg22uWP8A4rZXCknonj6XMg/oErvKH/K3f8NvyhaU5tRtl11nc69BUIylfP66WVsj7wWphXzuFwz5pWtawqYACAL4SwlN5H/5Kn+U/wCoy5mSorTa8TfRd6cX4CIiVlp/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6" name="AutoShape 22" descr="data:image/jpeg;base64,/9j/4AAQSkZJRgABAQAAAQABAAD/2wCEAAkGBhASEBUQEBEWEhUSEhISGBcVEhgVGRkSFxIVFBkSFhYbHSYfGBojGRUXHy8iIyopLC0uGB4xNTQqNSYsLDUBCQoKDgwOGg8PGjUkHyUsLDQpNTIyMi8tKiwsLCwtNCkvNCw0LCw0LDAsLDIsLC80LC0qKiksLCwqMSw2LCksNf/AABEIAIkBcQMBIgACEQEDEQH/xAAbAAEAAwEBAQEAAAAAAAAAAAAABAUGAwIBB//EAEYQAAICAQIDAwcJBgMGBwAAAAECAAMRBBIFITETQVEGIjJhcYGRFBUjQlKSobHRM1NicoKiFjSyJGNzwdLxQ1WDk8Lh8P/EABkBAQADAQEAAAAAAAAAAAAAAAACAwQBBf/EAC8RAAIBAgIHCAMBAQEAAAAAAAABAgMREiEEEzFRkaHwIkFhcYHB0eEUMrHxI0L/2gAMAwEAAhEDEQA/AP3GIiAIiIAiIgCIiAIiIAiIgCIiAIiIAiIgCIiAIiIAiIgCIiAIiIAiIgCIiAIiIAiIgCIiAIiIAiIgHl7AoyxAHiTgSi4hxG2zVjQ1+YvZC2yxT5wTJBRfAk7Ru6jJxz5zz5calk0jMilir1NkAELssV8uM52+b3Z93WV/khrHu1Hb2c3t0akkDHo6m1CAPcs10qVqbqvxXqYK1e9VUF4N+WeX8NBw/gyU2u9YVVdEXABzlSx3MxPnk7up58pYxEzSk5O7NsYqCtERESJIREQBERAEREAREQBERAEREAREQBERAEREAREQBERAEREAREQBERAEREAREQBERAEREAREQBERAETlbqkU4Z1UnxYD84TUofRdT7GBnbM5dGKr472GtOgsANNltwO5SCe3IZQcjmAxZc9CH9U7+TFPYvWn7q3WaM+8jUIfgjfGTvKvg9WqUr+zurx2TthdxIzsB7xkY9R5+2mr1jqRfYNps+TWupYBlvqtWlzsznD1Enp3GemnGpT7OTe3z3+qb4HitSpVe1mk8nuWWXo0uNzfRIOp43p6926weZycgFgh/jKg7ffiTK7AwDKQQwBBByCCMggzzHFrNo9lSi3ZM9REThIREQBERAEREAREQBERAEREAREQBERAEREAREQBERAEREAREQBERAEREAREQBERAEREAREQBERAIHENDya2pfpdoAIIG4DJCtkEEcz1Hf1HWVnDOMUXE131KtgbaQyADd9lgc7GPcCSD9UtzxopV8Z4Cl/njCWgYDYyCvXs7F+uh8Oo6ggy6Eo7Jcd30Z6sJftD1W/7Kzym8nqOy7WrTVsyHcUFX7RcYK5QbgeeQR3jnymU4M2mKhhV2ZINdgSyxWFgy3Ih87bEVlA7mGOYM1fDuLPS3ZXggA4OTuK8iev1lwCQ3eAejKwnDyu4Qq41leFztS0joVLDZcfEo4Rs94Hqm2lUcf8AnJ7djvyPNr0oy/7QSy2q3Pruv3lj5JrV8nalUUdjbZU2ByYg5Fhz13KVMvZk/I2z6e4dA1VD48CvaU/lWs1kx6QrVH1tPR0WWKkuHARESg0iIiAIiIAiIgCIiAIiIAiIgCIiAIiIAiIgCIiAIiIAiIgCIiAIiIAiIgCIiAIiIAiIgCIiAIiIAnmywKCzEAAEkk4AA7ye6eplPLy5itNAzttawtg4yETKqfVuKn+mWUoayaiU16uqg5nriXE6byj1qzAEjfnYGTIBOTzChyjB8DBUFSec6i5URtHqBhHBryDkKHQfwgBSWOCOh5YAEqNMm/tAhJG1lO0gEUOmKrcH0qjV2asBzVqgR3yzOtsYLdYqeZ2eWVw+4bSzq64yrKnaDH8c1yhhyXW4wRqOV5Pa/DLx6vzPXkvUTqL3zuCJRQHxjc6Jlz8SPjNNM7/i/TUv2NlbU7SRjCEdeoVGLY90t9FxWi4A1Wo+fssCfHBHUGUVozbxNZGrR5U0sCld5/3iS4iJnNYiIgCIiAIiIAiIgCIiAIiIAiIgCIiAIiIAiIgCIiAIiIAiIgCIiAIiIAiIgCIiAIiIAiIgCIiAJS+VHDlsrWw9aWLZ5nClCpJA6qMgkd4Ujvl1PLuACWIAAJJPIADqSZKEnGV0QqQU4uLMKmiKhsDmQ1a5Y7q7LeRwy8mTBLsp5HHaLyYgTtaqgsDQEN1unrW1G3JdUzlVP84QnPt6kSVbSNotVdtSgrWWyAqkk9o2POROZVSOaAk9CQI5xuXeD9Cz2hCQMWrW2TjoSN24gcjkOvIss3Y75s8zV4VZdddxB1vlBdWF+WaZbtOwUglBnBAOQSSjH1HaZO0Gh05Kanh1RBPVlZQhUsN1VilsqccwVHIgdeh58Xo1FGdxFmmdFR1fJRcIFIfHnIpx6a8h3qfSno10DOp0rDS3Lt31kZrcH0Q6pkFW7rF/E8pJtYVhyvu2PwaIJNTePO2+2JeKfXI1s+zLf4zu/wDL9R90/pEy/jVN3NG78yjv5P4NTERM5rEREAREQBERAEREAREQBERAEREAREQBERAEREAREQBERAEREAREQBERAEREAREQBERAETnfeqDcxwP/ANyHifVKO/jdlrdlplOeWTyyFPRmPRAe7qT3DkZOMHLYVzqRhtLHiXGqqMByWdvRrQbnY+CqPzPKcKdFbcQ+qAVQQVoByMjmGtb67fwjzR6zgzPXaK7tDVpiEaw2q+o+u9qVluyVzkhQRgt1yGxjBlr8lpWtXSy2o15Lrv8ApGypBW1nJwO/dkDvB6GaHCMErPN9enN+RkVWU5PEsl168l5ku3i5VrQdrKCqpgEZsIYsh5nIUbSWHiRjIxIVmk7PYjY6bgMc1rQ5KEdCNxVVAOR2rKOU96GhVB1V+ERFyowQAo55weeM8wD5zHzjz2qszSaJrEey0FHuAwO+tFya1/mBO4/xE9wEjlHrvJWlPb6eX3sXE88C4gLq2VueO4nd5rZ80nvwwdM9+zPfM5p/JptJqdKGtaxHNtXItXsYqbAqlWztJXoTjr4zr5PJYNXetZCGzTqwyNypYHIA25GQN00acPtexLL3U9luKqikDeVK72JJJwpIA5YyevKWuWqk0nk17fZTGOvjFyWae3yfwiyiImE9MREQBERAEREAREQBEjX6Z2YfSFUA5qowS2e9+oGO4YPr7p4v0tCqWsC7RzLWHIA8SWkrIi2yU1ijqQPfPDWAjzWXPx/AETPazi2gVdw0/aAkAFdMApJ8LHCofcecj/OfDCCW0YG0ZP8Asqt+KBgPeRLlQbzs+BmlpMU7XXH6LXWa66vtWYEJSm8tsXzlAydg3cyOfIkdJK09lrotldtbK6hlJqYZBGR9fl8JmOL16a3RWtw7YSdqsqEqdpcZXszjmeg5ZPMCRfJi5hQeyu7MVlvolKve74C5ZX81OgAGMAd/fL9QnTxbGnbNGb8lqrheaavk/Hu2I1evtt2FbKSyEczTcFbA5892zA5c8E8pXDi2gI+jqLHGTsrxt7stbkKPvSp4wmpsFLX3VhXdN6doq9khP2TgMwHpOckE+aBjMsv8WL2YVK1IzsDBmetiBjbX5ge5s9yrjxYRqmoq2fkw66cnfLzV31xJ2n0lzAPTa1YPc13bqfaCD/a4nzWcZsrYLuRx0Y1pv2nP1l7UNj3ShfR2dptCKtti7zWqom2vP7S/aCiLkdD2rHuInHQ1pc+0WKygle0sc11lh1WisMLLAPEuB6p3VLa3kR17XZirPz9v7uNDZx8jpah/9A/87hOX+KGHejf0Ff8A5tIy8Hats2aQ2r9qmyvp/Ltrb8W98g23olhYJYq7wOzuVQxX7Ve562x3dWPqnFTi9nt7HZVqkduXH3LkeV/2q1/psP5FR+clUeVdDddy+0A/6SZQWai12IThTsueTG568juPMDE4V8Ma4la6NPST1R9U7Pnvyu0/lO6iFs8vVfJFaTVvk7+j+DbU8Spb0bF+OPwMkgzF0eS2rTp2R7/278vUPohy9pkg162oFmrQgdSHRB94FW+JlEqMb9mRqjpE7duDNZEzFPG78Z7NyPFSHX44OfvybVx1u9c+wZ/Cs2H44lbpSRbHSIMuolB8rpssJayzmAOzFuNpHeqIwsyfWJ1biQoZQXZ62ODvB7SsnoSCNzp4nmR15jo1b2d53XLb3F1EgFNQjMystyMdwVvMZenJXAww8AQD655bjSr+1qtr9ZrLj71e4D34kcDezMnrEv2y64FjPDXKGClgGYEgZGSBjJA78ZHxmV4l5ZDJFLKEU4Lghm5EAvt59mgz6RVieeFwMztTWl6bkup1DAZCm1yQ38LBh2bd2Qg9kt1EkryyKPyoyeGGbNPEzj8DcL/s9i7wATXfiwAnBwbFxYPaSZHpq4pTlitFi5zgX2Dlnp9ICB4cse+cVJPZJfw668k+1B+mZq5V6vjLK7pXSX7JUZuZBO4MQEAUlj5p64GeWesq08ptaTkcPZk8VvVsnJ5q2MESS2uewhm4feGHIMHqUgeAYWA4klRcf2txXycekKa7Da9H8F7W+QDgjIBweo9R9ch8W4vXp03ORk5wM4zjqSe5R3n2dSQDTXa65fqNWP8Ae62tf+syDfUXs7a4p9EUc+fZbha7XQLgVoCO03HHeUB6CdhRV7y2Eamku1o7fH+kbjfEdS52oha1tgwRhaRZ6G8Hkrt3KenLdk7QNPoHo0yJSpOSebHmWsJwzM55M+eoyTMho9b2b2h7gGv1DtvLCvDrkGosA5Q8xyJrPLriaPRcBd8PaduRz87eSPAnJ3D+drB6hL60UoqLyX9/wy6PKUpOSzf8/wBI63uBTRtIOFcOFJZb8ks3Xz/OLBlGORbPI5HbT6EBrLdbYcIQ2x2JrHPk+ejjPojAxy5Zxj38qNFzKiizeo2HcMlwdoUue7f5pHQFq8Y3HERmZbB8r36q8jetVIxXSpyA2SQA3UByc8uXjIK72ff14ljstuduC+fAlaTgPaZsD36dT6CC+zcR9t1csFJ7lxy7+ZwI+tt1umsRTabanJ+k7PJrC82NnUY2888uh6Sz0GsuCb2RygyCLQqWpjvJzssXvzkHH2jPOqvF6ln83TINzE8jbjnjB6V9OvN/5fSgpSxdrNdcybhHBeF0+H1b+eZVcJ4zTVYHurFb6isNuXdjswWOSpzj0iTgnA2k4HTXKwIyDkHn7p+Xcb4tpXDvSHH0j3qzHzze4VAyKOaVjG7LdSqgerb+SlxNTp0FduwAdFPZ1u9Y9S2M6gdwAHdLNJo2ip7PMr0PSLzdPJrusXcREwHqCJHHEKv3icuXpjr4dZ0S9D0YH2EGdszl0zpE8W3KoyzBRnGSQOfhzkPiGq1CKzVVLbtxhd+GYcs9cAd/ec4hRbOSkoq5PiVtXHE2A2g1tjmuy04PgCUBPwnN/Kan6q3OfBdNcfx2Yk9XPcQ11Nf+kW0SibynsPoaHVN/NWqD+5p8XjetPThz+/UVCS1M/Divkh+RDuvwb9i+kPiOg7XZggGuwWAEblJAYYYZH2sjwIB7pT6/inEtoNOj2kZyGeuwHp0IsUgjn3HMoTx3jAs3tQ45YKDTM6HBPPk2c+wy2no0nmpLiUVtLhHsuMuD97G2oR0Fj32hlyXHmhRWgXmM946nJmP1HEtPrtVsFeSo+jay+yokc+dS1qeuM5J/SWFflRqypD6R8kYyteoXHrANLYPvlDTwbV7t1NVgwSVFiBdu4kkK4FRUczyXA5nlL6NLDdzyfdnb+GbSK2NRjTV13q13zJmt8jLbdjUgYZT2g1DhmRgRhe0Qb28eZ7h06SNxfhV9Cr8o1FXnHChs2nA6kdrkkDI6HvkrR+SupqGVzSrMNwqsuzkkDdtW05x45zgTrxDhzjlpqLbrCGzY6uoQfwG4lmY+G7b4gy5Vc0sV15e7uZ5UFhcsDT83ySSZD4fwpX2qga+wjLKyLRUnT00UedjwbOeXmkGReL61tPZ2VG46k532koSKwCezpAZhUuATjkQMSXpfIvWWKbLSq8zsqsw2EPPG4KRX3clGOvITm/kjqlDKtZUMCp7JaRlT1XfneQfYM+EsjOni7Uk+uu6xVKnVwdmDXj3/ADfxbuT7+JV6vSag6R7NwqFfZu+S45OzYOWJ27168+fLnLnhmmD6SlKex2rWoYWV9r9QHGAw5knOeec575m+GcE1dHPTaTa5GO1sKOwH8OXUL7lMsKODa6utncqCScjTVjtmDNzUNgKgycnauep6zPVjC2GEla+W/ka6Mpt4pwd7Z5WW2+V+ZJTT0mpnrpFT12tTYar2orUr6Vu5SAVAI5Yzzx3GQtVxmyiwV2agsjV9pu2rqUCbtvngKjgE4Gdx6idLvJ/VCrsqi61EHzBaoGGySCTWLDnJznnKVvJHV7TV2WyskEpUcFiOhd2yTju6gdwE7TVN/tLr17yFWVWNsEHfrdbLn4Gm03D7GRba6qSHUOGpst0jEMMglQGBOD3mLxdgCyq5h4WU06lfd2ZD/GVjabi5rFVYatFGOTIWI9djPkf0qPZOWi8lOJhtxv2hiCwbU2EtjxZAD8CJHBHbKa/r+CzHLJRhLx7l88yyXWonLf2OP95bQPdVehrHxk3T8XsIyrdoP+Gth+9Q7Y+7PVPC9eAB8rrQDltXTl/7nsLH3xqeEsq7rUq1B5D/ACg3c+/O/kPcZQ3B99+vJGmKqLOzXBLk3/CPqG0rHdbStbn6yWdi/vZuyf8AOQeJaW5k26bV2EHr26lwP5bFqJ/ult8lrCgrp7wSOa02ugB7wNz15HukBdIjthtPq05ek9dNvPwyd5/7ScJWzXdvs/krqRbyffuuueRV1V61Rtd9JqAO43FG9mF2j4iddNdrByOiuRe7sblIHtXkG+Il6vk1uUHtLEyPRbby9R7PA+EjW+S6g870X+ZCT+NknroPbbg/Yr/HqRzV+K91chPrbawW7K9f5tME7+963yfeZ1XjF7oUNdwDqV/Z2LyYYyGKE559d06ngAxj5YmPDYuPhvnqzgeoFf0GpVyByT0Fx4AqTj4SN6b6Z3DVW+3o/ciV0UOhS3TteK2Kk7mbYQANhKsegAGDz95nP5n4SeundT4B7P8AqzOy6IqCbHtpfv31vtJx32ozLj3+6fNPp1cYtsZsd9bpcufEcy3xWSxNbJNeTZDAntin5pFVZ5PaTduSrWczyIspUewM5B9U7/M5Hm/7Qo8H4jUB8EDS8TSaMdWuPtrtH5IJ6enQEYK2fdv/AEnXpE3tvz+QtFgtll6r4ZR9io5G1vZ8r1Nv4Bax+M+18JDnHZlh4muxv9b2/lLK46QDCtbgHoEqOD/WucyFbxilCFVrsk4ANoQk9wCp1PqAnVKb/W5GUIR/axP0Pk2iMHZdgBB5iunnnkPo/S9hAjhdiLdZXbyVqyu4kqN1eq1BZS3iQ6tjwMg8T1nZiu+09n2nol7TY2MDHZ45BQMEkkevJIkjinC32C3ccurAlyDt6bGcgn6I9Cc8tyk8gZW03+z2+xamov8A5rZt9d5449w7Tal2NO8WsAGKKGDY6Cyrr7GO3+ac+EeRuqqQB7xjAJXfZ5pIIIU529Djmp90ruF8SsrY0ahbFVM57O5awvgGrbAXPiWweozNI1/C1AL3VsSQPOu7Q5PiAxHv6SybqU1q1muJXTVKrLWtWfnhIHGLUqNFadkAjnftuBc1v5jKqkl3YAh8+KDEjcb4G+uKX0o29UTf2i7K7CpztXdhs5Lc9uCO8T55S6li6V6fshpWId7KgucVtl0LK3nYwDyAySo5y2p8paNJSlep3pZtZyvZscsxLsqtjBwWx1xCxwUZQV5Z9MPVzlOFR2jl4Z91uszn8u1TgC+hkdXBKGlrKSoPQGssd3TmwIGOQ759VtRbad9dO7aeQFgLpnKpaligFf4uoPMdSDM4h5XU1NRzDrqNuNudwDHG/pggHAIzn24mf1Os1FvGVqVsrRZuGAPNrNSdoCR3Hpz7zIQhKV3htk3w+y2pOMLJScndLjv9D1T5MXXkPXYtaFsk7FRlsUlWApRQosUgruZmIxkYmy4Zw2uipaaxhVHfzJJ5lie8k85B8mhlbrB6NuqudPWmQu4eolSffnvlxM9erKTwvYjVotCEVjSzYiImY2HDS6JKxtQEDw3MQOvJQThRz6DAnR6VPVQfaAZ7idu3mcSSVkRhw6nduFagjP1R3gjOPHBIz4GfV4dUOlaj2DH5SREYmcwx3HH5Gnh+Jnz5Enh/cf1neIuxhW44fIa/D+4/rHyJPA/eP6zvEXYwrccfkaeB+8f1nz5Enh/cf1neIuxhW4j/ACGvw/uP6z5831/Z/uP6yTEYnvGGO4hrwtAc7rCOeFNr4GTk4Gfz6d2J7+bq/wCL/wBx/wBZJidxPecwR3EX5tr8D99v1j5sq+yfvN+slRGJ7zuCO4ifNVP2f7m/WPmqn7A+J/WS4jFLecwR3ET5rp+wPxn35qp/dr8JKiMT3jBHcRfmqn92vwj5qo/dL92SonMT3ncEdxF+a6f3a/CfDwmj92PZ3H2jvkuJ3E95zBHcV2p4aFqbsUDOFOxXd9ue4deQ9n4SNoanVg3ZW5xggtWtfdz2ixsnly6y6iSVR2sRdJXusiu4jXbYgVQ1Z3KTzUggHmhwwOD6v/qdeHaTann11I2TyrHLHd1A5yZEjidrEsCxYjz2Y8B8Jxv09eCWrDf0bj8MSRE5ck0isehQCwoVMAklmFfId/mAyo1mrqyi7qnNjbVVA9/vJ3qFHrM1USyNS20pnRxbHy/wxr8F1bOVWiqsD67OmCPEKEZviROXEfI7U4UVWKzsfOJRURV+LMT7j7pt4li0mSeSRS9CpyTTb4/BjOD+QtgcnV3doo9GtCVU+tsY+A+PdPHEPIu5dWmpoZNiOrCtUClAoGAoJCsM5J5r1PfNtE7+XVxYr/Bz8CjhUbd99uZk+LeTzbagE3Lp3FlXLcUGQTRYgOXTkAGTJGByOMnOmzVV6nt9zPtudtnyhcGp2Bava5VkPL7ODy5DE/TTOGv9CSp6U1k1f7IVtCi+1F2+thh+L36ewLil8ZxtZ663q9dL7+Q/hyV6YAkXScDZutDWg/WsFpPXq2xwje0E+ybjhX/KWMk9KcFhiuZBaFGq8cnyR+f12tSRikNsxgM9eFIYkHaHG4AnIGFAPPG7zpWams23PfbhXcYLAVKQu3adqGwDdjluZzjwzgj9Q1HomRdF1nYaXa7tmcnoN7Rcsj8+1Glayykp9EmnRUrCr27kg53k4FRbPP0sD1yfqKG01LMyvVXYw7Wwg22uWP8A4rZXCknonj6XMg/oErvKH/K3f8NvyhaU5tRtl11nc69BUIylfP66WVsj7wWphXzuFwz5pWtawqYACAL4SwlN5H/5Kn+U/wCoy5mSorTa8TfRd6cX4CIiVlp/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9" name="Picture 25" descr="https://encrypted-tbn3.gstatic.com/images?q=tbn:ANd9GcRei5SS1vNdgvBLeXOAWXZdVZtwThljEp5_abMIr0IjsaoxvVSI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560840" cy="5398180"/>
          </a:xfrm>
          <a:prstGeom prst="rect">
            <a:avLst/>
          </a:prstGeom>
          <a:noFill/>
          <a:ln w="25400">
            <a:solidFill>
              <a:srgbClr val="5A4B38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1259632" y="1916832"/>
            <a:ext cx="52565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i="1" dirty="0" smtClean="0">
                <a:solidFill>
                  <a:srgbClr val="5A4B38"/>
                </a:solidFill>
              </a:rPr>
              <a:t>Спасибо</a:t>
            </a:r>
          </a:p>
          <a:p>
            <a:pPr algn="ctr"/>
            <a:r>
              <a:rPr lang="ru-RU" sz="6600" i="1" dirty="0" smtClean="0">
                <a:solidFill>
                  <a:srgbClr val="5A4B38"/>
                </a:solidFill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60648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ВОРОНЕЖСКАЯ ОБЛАСТЬ</a:t>
            </a:r>
            <a:endParaRPr lang="ru-RU" sz="28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9552" y="1268760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7524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ФКУ «ГБ МСЭ по Воронежской области» Минтруда России</a:t>
            </a: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628800"/>
            <a:ext cx="7128792" cy="504056"/>
          </a:xfrm>
          <a:prstGeom prst="roundRect">
            <a:avLst/>
          </a:prstGeom>
          <a:solidFill>
            <a:schemeClr val="tx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5</a:t>
            </a:r>
            <a:r>
              <a:rPr lang="ru-RU" sz="2800" dirty="0" smtClean="0">
                <a:solidFill>
                  <a:schemeClr val="bg1"/>
                </a:solidFill>
              </a:rPr>
              <a:t> экспертных составов главного бюро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7784" y="2420888"/>
            <a:ext cx="3600400" cy="504056"/>
          </a:xfrm>
          <a:prstGeom prst="roundRect">
            <a:avLst/>
          </a:prstGeom>
          <a:solidFill>
            <a:srgbClr val="84FD41"/>
          </a:solidFill>
          <a:ln>
            <a:solidFill>
              <a:srgbClr val="166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30</a:t>
            </a:r>
            <a:r>
              <a:rPr lang="ru-RU" sz="2800" dirty="0" smtClean="0">
                <a:solidFill>
                  <a:schemeClr val="bg1"/>
                </a:solidFill>
              </a:rPr>
              <a:t> бюро МСЭ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3573016"/>
            <a:ext cx="3456384" cy="1008112"/>
          </a:xfrm>
          <a:prstGeom prst="roundRect">
            <a:avLst/>
          </a:prstGeom>
          <a:solidFill>
            <a:srgbClr val="BFFE9C"/>
          </a:solidFill>
          <a:ln>
            <a:solidFill>
              <a:srgbClr val="166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23</a:t>
            </a:r>
            <a:r>
              <a:rPr lang="ru-RU" sz="2800" dirty="0" smtClean="0">
                <a:solidFill>
                  <a:schemeClr val="bg1"/>
                </a:solidFill>
              </a:rPr>
              <a:t> бюро МСЭ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 г. Воронеже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3573016"/>
            <a:ext cx="3600400" cy="1008112"/>
          </a:xfrm>
          <a:prstGeom prst="roundRect">
            <a:avLst/>
          </a:prstGeom>
          <a:solidFill>
            <a:srgbClr val="BFFE9C"/>
          </a:solidFill>
          <a:ln>
            <a:solidFill>
              <a:srgbClr val="166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7</a:t>
            </a:r>
            <a:r>
              <a:rPr lang="ru-RU" sz="2800" dirty="0" smtClean="0">
                <a:solidFill>
                  <a:schemeClr val="bg1"/>
                </a:solidFill>
              </a:rPr>
              <a:t> бюро МСЭ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 районах области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267744" y="4869160"/>
            <a:ext cx="4608512" cy="1728192"/>
          </a:xfrm>
          <a:prstGeom prst="ellipse">
            <a:avLst/>
          </a:prstGeom>
          <a:solidFill>
            <a:schemeClr val="tx2"/>
          </a:solidFill>
          <a:ln>
            <a:solidFill>
              <a:srgbClr val="E62D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53705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освидетельство-ваний</a:t>
            </a:r>
            <a:endParaRPr lang="ru-RU" sz="3200" dirty="0">
              <a:solidFill>
                <a:schemeClr val="bg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059832" y="2996952"/>
            <a:ext cx="360040" cy="576064"/>
          </a:xfrm>
          <a:prstGeom prst="straightConnector1">
            <a:avLst/>
          </a:prstGeom>
          <a:ln w="38100">
            <a:solidFill>
              <a:srgbClr val="87FD45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220072" y="2924944"/>
            <a:ext cx="360040" cy="648072"/>
          </a:xfrm>
          <a:prstGeom prst="straightConnector1">
            <a:avLst/>
          </a:prstGeom>
          <a:ln w="38100">
            <a:solidFill>
              <a:srgbClr val="87FD45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ая прямоугольная выноска 10"/>
          <p:cNvSpPr/>
          <p:nvPr/>
        </p:nvSpPr>
        <p:spPr>
          <a:xfrm>
            <a:off x="7092280" y="4795695"/>
            <a:ext cx="1800200" cy="1916832"/>
          </a:xfrm>
          <a:prstGeom prst="wedgeRoundRectCallout">
            <a:avLst>
              <a:gd name="adj1" fmla="val -91782"/>
              <a:gd name="adj2" fmla="val -4841"/>
              <a:gd name="adj3" fmla="val 16667"/>
            </a:avLst>
          </a:prstGeom>
          <a:solidFill>
            <a:srgbClr val="F6B77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</a:rPr>
              <a:t>2366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определение степени УПТ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40466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ВОРОНЕЖСКАЯ ОБЛАСТЬ:</a:t>
            </a:r>
          </a:p>
          <a:p>
            <a:pPr algn="ctr"/>
            <a:r>
              <a:rPr lang="ru-RU" sz="2800" dirty="0" smtClean="0"/>
              <a:t>структура производства</a:t>
            </a:r>
            <a:endParaRPr lang="ru-RU" sz="2800" dirty="0"/>
          </a:p>
        </p:txBody>
      </p:sp>
      <p:pic>
        <p:nvPicPr>
          <p:cNvPr id="1026" name="Picture 2" descr="https://sp.yimg.com/ib/th?id=HN.607993895745290255&amp;pid=15.1&amp;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16832"/>
            <a:ext cx="2713484" cy="1728192"/>
          </a:xfrm>
          <a:prstGeom prst="rect">
            <a:avLst/>
          </a:prstGeom>
          <a:noFill/>
        </p:spPr>
      </p:pic>
      <p:pic>
        <p:nvPicPr>
          <p:cNvPr id="1028" name="Picture 4" descr="... Поезд, станция, вагон (фото, картин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916832"/>
            <a:ext cx="2713484" cy="1728192"/>
          </a:xfrm>
          <a:prstGeom prst="rect">
            <a:avLst/>
          </a:prstGeom>
          <a:noFill/>
        </p:spPr>
      </p:pic>
      <p:pic>
        <p:nvPicPr>
          <p:cNvPr id="1030" name="Picture 6" descr="В цехе машиностроительного завод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916832"/>
            <a:ext cx="2592288" cy="1728192"/>
          </a:xfrm>
          <a:prstGeom prst="rect">
            <a:avLst/>
          </a:prstGeom>
          <a:noFill/>
        </p:spPr>
      </p:pic>
      <p:pic>
        <p:nvPicPr>
          <p:cNvPr id="1032" name="Picture 8" descr="... алмазный карьер в мире  Картинк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365104"/>
            <a:ext cx="2664296" cy="1872208"/>
          </a:xfrm>
          <a:prstGeom prst="rect">
            <a:avLst/>
          </a:prstGeom>
          <a:noFill/>
        </p:spPr>
      </p:pic>
      <p:pic>
        <p:nvPicPr>
          <p:cNvPr id="1034" name="Picture 10" descr="химическая промышленность мира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4365104"/>
            <a:ext cx="2785492" cy="1872208"/>
          </a:xfrm>
          <a:prstGeom prst="rect">
            <a:avLst/>
          </a:prstGeom>
          <a:noFill/>
        </p:spPr>
      </p:pic>
      <p:pic>
        <p:nvPicPr>
          <p:cNvPr id="1036" name="Picture 12" descr="Важно отметить положительные черты ..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4365104"/>
            <a:ext cx="2736304" cy="1860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40466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ВОРОНЕЖСКАЯ ОБЛАСТЬ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9552" y="980728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4788024" y="5589240"/>
            <a:ext cx="4176464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75000"/>
                  </a:schemeClr>
                </a:solidFill>
              </a:rPr>
              <a:t>7663 получателя страховых выплат</a:t>
            </a:r>
            <a:endParaRPr lang="ru-RU" sz="32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116632"/>
            <a:ext cx="3888432" cy="2016224"/>
          </a:xfrm>
          <a:prstGeom prst="round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Федеральный закон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«О социальной защите инвалидов в Российской Федерации от 24.11.1995 г.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№ 181-ФЗ (статья 8)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2492896"/>
            <a:ext cx="8640960" cy="1872208"/>
          </a:xfrm>
          <a:prstGeom prst="roundRect">
            <a:avLst/>
          </a:prstGeom>
          <a:solidFill>
            <a:srgbClr val="9C99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Правила установления степени </a:t>
            </a:r>
            <a:r>
              <a:rPr lang="ru-RU" sz="2400" b="1" dirty="0" smtClean="0">
                <a:solidFill>
                  <a:schemeClr val="bg1"/>
                </a:solidFill>
              </a:rPr>
              <a:t>утраты профессиональной трудоспособности </a:t>
            </a:r>
            <a:r>
              <a:rPr lang="ru-RU" sz="2400" dirty="0" smtClean="0">
                <a:solidFill>
                  <a:schemeClr val="bg1"/>
                </a:solidFill>
              </a:rPr>
              <a:t>в результате несчастных случаев на производстве и профессиональных заболеваний, утв. Постановлением Правительства РФ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от 16.10.2000 № </a:t>
            </a:r>
            <a:r>
              <a:rPr lang="ru-RU" sz="2400" b="1" dirty="0" smtClean="0">
                <a:solidFill>
                  <a:schemeClr val="bg1"/>
                </a:solidFill>
              </a:rPr>
              <a:t>789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411760" y="2204864"/>
            <a:ext cx="432048" cy="288032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725144"/>
            <a:ext cx="8640960" cy="2016224"/>
          </a:xfrm>
          <a:prstGeom prst="roundRect">
            <a:avLst/>
          </a:prstGeom>
          <a:solidFill>
            <a:srgbClr val="9C99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Временные критерии определения степени </a:t>
            </a:r>
            <a:r>
              <a:rPr lang="ru-RU" sz="2400" b="1" dirty="0" smtClean="0">
                <a:solidFill>
                  <a:schemeClr val="bg1"/>
                </a:solidFill>
              </a:rPr>
              <a:t>утраты профессиональной трудоспособности </a:t>
            </a:r>
            <a:r>
              <a:rPr lang="ru-RU" sz="2400" dirty="0" smtClean="0">
                <a:solidFill>
                  <a:schemeClr val="bg1"/>
                </a:solidFill>
              </a:rPr>
              <a:t>в результате несчастных случаев на производстве и профессиональных заболеваний, утв. Постановлением Минтруда РФ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от 18.07.2001 № </a:t>
            </a:r>
            <a:r>
              <a:rPr lang="ru-RU" sz="2400" b="1" dirty="0" smtClean="0">
                <a:solidFill>
                  <a:schemeClr val="bg1"/>
                </a:solidFill>
              </a:rPr>
              <a:t>56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27984" y="4437112"/>
            <a:ext cx="423664" cy="279648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11960" y="116632"/>
            <a:ext cx="4752528" cy="2016224"/>
          </a:xfrm>
          <a:prstGeom prst="round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bg1"/>
                </a:solidFill>
              </a:rPr>
              <a:t>Федеральный закон</a:t>
            </a:r>
          </a:p>
          <a:p>
            <a:pPr algn="ctr"/>
            <a:r>
              <a:rPr lang="ru-RU" sz="2200" dirty="0" smtClean="0">
                <a:solidFill>
                  <a:schemeClr val="bg1"/>
                </a:solidFill>
              </a:rPr>
              <a:t>«Об обязательном социальном страховании от несчастных случаев на производстве и профессиональных заболеваний от 24.07.1998 г. </a:t>
            </a:r>
            <a:r>
              <a:rPr lang="ru-RU" sz="2200" b="1" dirty="0" smtClean="0">
                <a:solidFill>
                  <a:schemeClr val="bg1"/>
                </a:solidFill>
              </a:rPr>
              <a:t>№ 125-ФЗ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444208" y="2204864"/>
            <a:ext cx="432048" cy="288032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</a:pPr>
            <a:r>
              <a:rPr lang="ru-RU" sz="3200" dirty="0"/>
              <a:t>Порядок взаимодействия учреждений и организаций в </a:t>
            </a:r>
            <a:r>
              <a:rPr lang="ru-RU" sz="3200" dirty="0" smtClean="0"/>
              <a:t>процессе ранней реабилитации</a:t>
            </a:r>
            <a:endParaRPr lang="ru-RU" sz="3200" b="1" dirty="0"/>
          </a:p>
        </p:txBody>
      </p:sp>
      <p:pic>
        <p:nvPicPr>
          <p:cNvPr id="48130" name="Picture 2" descr="https://encrypted-tbn2.gstatic.com/images?q=tbn:ANd9GcSsIXSkMwwpTt5s4ibPQPyAEi0m61Pt6hNSq0van4UIjLGJdCGs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444208" y="4596135"/>
            <a:ext cx="2449760" cy="1666198"/>
          </a:xfrm>
          <a:prstGeom prst="rect">
            <a:avLst/>
          </a:prstGeom>
          <a:noFill/>
          <a:ln w="31750">
            <a:solidFill>
              <a:srgbClr val="EA700C"/>
            </a:solidFill>
          </a:ln>
        </p:spPr>
      </p:pic>
      <p:pic>
        <p:nvPicPr>
          <p:cNvPr id="4" name="Picture 21" descr="j01856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772816"/>
            <a:ext cx="1509712" cy="1511300"/>
          </a:xfrm>
          <a:prstGeom prst="rect">
            <a:avLst/>
          </a:prstGeom>
          <a:noFill/>
        </p:spPr>
      </p:pic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4355976" y="3356992"/>
            <a:ext cx="1728787" cy="461665"/>
          </a:xfrm>
          <a:prstGeom prst="rect">
            <a:avLst/>
          </a:prstGeom>
          <a:noFill/>
          <a:ln w="635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/>
              <a:t>РО ФСС</a:t>
            </a:r>
            <a:endParaRPr lang="ru-RU" sz="2400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6588224" y="6396335"/>
            <a:ext cx="2304256" cy="461665"/>
          </a:xfrm>
          <a:prstGeom prst="rect">
            <a:avLst/>
          </a:prstGeom>
          <a:noFill/>
          <a:ln w="635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/>
              <a:t>Бюро МСЭ</a:t>
            </a:r>
            <a:endParaRPr lang="ru-RU" sz="2400" dirty="0"/>
          </a:p>
        </p:txBody>
      </p:sp>
      <p:pic>
        <p:nvPicPr>
          <p:cNvPr id="48132" name="Picture 4" descr="https://encrypted-tbn2.gstatic.com/images?q=tbn:ANd9GcRi5rhGxBxY-9MiQYgZOtcIZvIaW5qcH9C02gDgreoacjRwPax23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628800"/>
            <a:ext cx="2466975" cy="1847851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>
            <a:stCxn id="48132" idx="3"/>
            <a:endCxn id="4" idx="1"/>
          </p:cNvCxnSpPr>
          <p:nvPr/>
        </p:nvCxnSpPr>
        <p:spPr>
          <a:xfrm flipV="1">
            <a:off x="2934519" y="2528466"/>
            <a:ext cx="1565473" cy="24260"/>
          </a:xfrm>
          <a:prstGeom prst="straightConnector1">
            <a:avLst/>
          </a:prstGeom>
          <a:ln w="57150">
            <a:solidFill>
              <a:srgbClr val="ED4A0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48130" idx="0"/>
          </p:cNvCxnSpPr>
          <p:nvPr/>
        </p:nvCxnSpPr>
        <p:spPr>
          <a:xfrm>
            <a:off x="5940152" y="3212976"/>
            <a:ext cx="1728936" cy="1383159"/>
          </a:xfrm>
          <a:prstGeom prst="straightConnector1">
            <a:avLst/>
          </a:prstGeom>
          <a:ln w="57150">
            <a:solidFill>
              <a:srgbClr val="ED4A0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8132" idx="3"/>
            <a:endCxn id="48130" idx="3"/>
          </p:cNvCxnSpPr>
          <p:nvPr/>
        </p:nvCxnSpPr>
        <p:spPr>
          <a:xfrm>
            <a:off x="2934519" y="2552726"/>
            <a:ext cx="3509689" cy="2876508"/>
          </a:xfrm>
          <a:prstGeom prst="straightConnector1">
            <a:avLst/>
          </a:prstGeom>
          <a:ln w="57150">
            <a:solidFill>
              <a:srgbClr val="ED4A0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углом 17"/>
          <p:cNvSpPr/>
          <p:nvPr/>
        </p:nvSpPr>
        <p:spPr>
          <a:xfrm rot="16200000">
            <a:off x="2591780" y="2312876"/>
            <a:ext cx="2592288" cy="4968552"/>
          </a:xfrm>
          <a:prstGeom prst="bentArrow">
            <a:avLst>
              <a:gd name="adj1" fmla="val 12122"/>
              <a:gd name="adj2" fmla="val 25000"/>
              <a:gd name="adj3" fmla="val 45716"/>
              <a:gd name="adj4" fmla="val 43750"/>
            </a:avLst>
          </a:prstGeom>
          <a:solidFill>
            <a:srgbClr val="FFCF37"/>
          </a:solidFill>
          <a:ln>
            <a:solidFill>
              <a:srgbClr val="ED4A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3419872" y="5661248"/>
            <a:ext cx="1512168" cy="584775"/>
          </a:xfrm>
          <a:prstGeom prst="rect">
            <a:avLst/>
          </a:prstGeom>
          <a:noFill/>
          <a:ln w="635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 dirty="0" smtClean="0">
                <a:solidFill>
                  <a:schemeClr val="bg1"/>
                </a:solidFill>
              </a:rPr>
              <a:t>Выезд</a:t>
            </a:r>
            <a:endParaRPr lang="ru-RU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60648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Ранняя реабилитация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313384"/>
          <a:ext cx="89644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1031</TotalTime>
  <Words>541</Words>
  <Application>Microsoft Office PowerPoint</Application>
  <PresentationFormat>Экран (4:3)</PresentationFormat>
  <Paragraphs>156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Особенности медико-социальной экспертизы лиц, пострадавших вследствие несчастных случаев на производстве и\или профессиональных заболеваний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Экспертиза граждан, пострадавших от несчастных случаев на производстве и профессиональных заболеваний</dc:title>
  <dc:creator>Оля</dc:creator>
  <cp:lastModifiedBy>Александр</cp:lastModifiedBy>
  <cp:revision>98</cp:revision>
  <dcterms:created xsi:type="dcterms:W3CDTF">2013-10-14T18:31:28Z</dcterms:created>
  <dcterms:modified xsi:type="dcterms:W3CDTF">2015-01-19T11:39:54Z</dcterms:modified>
</cp:coreProperties>
</file>