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sldIdLst>
    <p:sldId id="405" r:id="rId2"/>
    <p:sldId id="397" r:id="rId3"/>
    <p:sldId id="372" r:id="rId4"/>
    <p:sldId id="409" r:id="rId5"/>
    <p:sldId id="410" r:id="rId6"/>
    <p:sldId id="401" r:id="rId7"/>
    <p:sldId id="399" r:id="rId8"/>
    <p:sldId id="406" r:id="rId9"/>
    <p:sldId id="394" r:id="rId10"/>
    <p:sldId id="398" r:id="rId11"/>
    <p:sldId id="404" r:id="rId12"/>
    <p:sldId id="306" r:id="rId1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93" d="100"/>
          <a:sy n="9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освидетельствований пострадавших в результате</a:t>
            </a:r>
            <a:r>
              <a:rPr lang="ru-RU" sz="2000" baseline="0" dirty="0" smtClean="0">
                <a:latin typeface="Times New Roman" pitchFamily="18" charset="0"/>
                <a:cs typeface="Times New Roman" pitchFamily="18" charset="0"/>
              </a:rPr>
              <a:t> несчастных случаев на производстве и профессиональных заболеваний для определения степени утраты профессиональной трудоспособности в процентах и нуждаемости в мерах реабилитации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063732049096"/>
          <c:y val="0"/>
        </c:manualLayout>
      </c:layout>
    </c:title>
    <c:plotArea>
      <c:layout/>
      <c:areaChart>
        <c:grouping val="stacked"/>
        <c:ser>
          <c:idx val="0"/>
          <c:order val="0"/>
          <c:spPr>
            <a:noFill/>
            <a:ln w="19050">
              <a:solidFill>
                <a:srgbClr val="FFFF00"/>
              </a:solidFill>
            </a:ln>
            <a:effectLst>
              <a:outerShdw blurRad="40000" dist="23000" dir="5400000" rotWithShape="0">
                <a:srgbClr val="92D050">
                  <a:alpha val="35000"/>
                </a:srgbClr>
              </a:outerShdw>
            </a:effectLst>
          </c:spPr>
          <c:dLbls>
            <c:dLbl>
              <c:idx val="0"/>
              <c:layout>
                <c:manualLayout>
                  <c:x val="7.9749472280857714E-2"/>
                  <c:y val="-0.14862612019388607"/>
                </c:manualLayout>
              </c:layout>
              <c:showVal val="1"/>
            </c:dLbl>
            <c:dLbl>
              <c:idx val="1"/>
              <c:layout>
                <c:manualLayout>
                  <c:x val="3.5273858460171122E-2"/>
                  <c:y val="-0.16249770624737087"/>
                </c:manualLayout>
              </c:layout>
              <c:showVal val="1"/>
            </c:dLbl>
            <c:dLbl>
              <c:idx val="2"/>
              <c:layout>
                <c:manualLayout>
                  <c:x val="4.6009380600223722E-3"/>
                  <c:y val="-0.1862776795087687"/>
                </c:manualLayout>
              </c:layout>
              <c:showVal val="1"/>
            </c:dLbl>
            <c:dLbl>
              <c:idx val="3"/>
              <c:layout>
                <c:manualLayout>
                  <c:x val="1.9937398260096703E-2"/>
                  <c:y val="-0.1862776795087687"/>
                </c:manualLayout>
              </c:layout>
              <c:showVal val="1"/>
            </c:dLbl>
            <c:dLbl>
              <c:idx val="4"/>
              <c:layout>
                <c:manualLayout>
                  <c:x val="-4.2942209319737433E-2"/>
                  <c:y val="-0.21600284113250845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Лист1!$B$2:$F$2</c:f>
              <c:numCache>
                <c:formatCode>0</c:formatCode>
                <c:ptCount val="5"/>
                <c:pt idx="0" formatCode="General">
                  <c:v>207</c:v>
                </c:pt>
                <c:pt idx="1">
                  <c:v>325</c:v>
                </c:pt>
                <c:pt idx="2" formatCode="General">
                  <c:v>377</c:v>
                </c:pt>
                <c:pt idx="3" formatCode="General">
                  <c:v>342</c:v>
                </c:pt>
                <c:pt idx="4" formatCode="General">
                  <c:v>469</c:v>
                </c:pt>
              </c:numCache>
            </c:numRef>
          </c:val>
        </c:ser>
        <c:axId val="67649920"/>
        <c:axId val="67651456"/>
      </c:areaChart>
      <c:catAx>
        <c:axId val="676499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651456"/>
        <c:crosses val="autoZero"/>
        <c:auto val="1"/>
        <c:lblAlgn val="ctr"/>
        <c:lblOffset val="100"/>
      </c:catAx>
      <c:valAx>
        <c:axId val="676514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649920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title>
      <c:tx>
        <c:rich>
          <a:bodyPr/>
          <a:lstStyle/>
          <a:p>
            <a:pPr>
              <a:defRPr sz="1600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переосвидетельствований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пострадавших в результате несчастных случаев на производстве и профессиональных заболеваний для определения степени утраты профессиональной трудоспособности в процентах и нуждаемости в мерах реабилитации</a:t>
            </a:r>
          </a:p>
        </c:rich>
      </c:tx>
      <c:layout>
        <c:manualLayout>
          <c:xMode val="edge"/>
          <c:yMode val="edge"/>
          <c:x val="0.12063732049096"/>
          <c:y val="0"/>
        </c:manualLayout>
      </c:layout>
    </c:title>
    <c:plotArea>
      <c:layout/>
      <c:areaChart>
        <c:grouping val="stacked"/>
        <c:ser>
          <c:idx val="0"/>
          <c:order val="0"/>
          <c:spPr>
            <a:noFill/>
            <a:ln w="28575">
              <a:solidFill>
                <a:srgbClr val="FFFF00"/>
              </a:solidFill>
            </a:ln>
          </c:spPr>
          <c:dLbls>
            <c:dLbl>
              <c:idx val="0"/>
              <c:layout>
                <c:manualLayout>
                  <c:x val="7.3614888200827927E-2"/>
                  <c:y val="-0.15457084044344641"/>
                </c:manualLayout>
              </c:layout>
              <c:showVal val="1"/>
            </c:dLbl>
            <c:dLbl>
              <c:idx val="1"/>
              <c:layout>
                <c:manualLayout>
                  <c:x val="2.1471044280104178E-2"/>
                  <c:y val="-0.26356309973049186"/>
                </c:manualLayout>
              </c:layout>
              <c:showVal val="1"/>
            </c:dLbl>
            <c:dLbl>
              <c:idx val="2"/>
              <c:layout>
                <c:manualLayout>
                  <c:x val="-3.0672920400148223E-3"/>
                  <c:y val="-0.26158142228890935"/>
                </c:manualLayout>
              </c:layout>
              <c:showVal val="1"/>
            </c:dLbl>
            <c:dLbl>
              <c:idx val="3"/>
              <c:layout>
                <c:manualLayout>
                  <c:x val="-1.5336460200074387E-3"/>
                  <c:y val="-0.26158142228890935"/>
                </c:manualLayout>
              </c:layout>
              <c:showVal val="1"/>
            </c:dLbl>
            <c:dLbl>
              <c:idx val="4"/>
              <c:layout>
                <c:manualLayout>
                  <c:x val="-3.5273979219700248E-2"/>
                  <c:y val="-0.24969135763941341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Лист1!$B$2:$F$2</c:f>
              <c:numCache>
                <c:formatCode>0</c:formatCode>
                <c:ptCount val="5"/>
                <c:pt idx="0" formatCode="General">
                  <c:v>1007</c:v>
                </c:pt>
                <c:pt idx="1">
                  <c:v>2365</c:v>
                </c:pt>
                <c:pt idx="2" formatCode="General">
                  <c:v>2255</c:v>
                </c:pt>
                <c:pt idx="3" formatCode="General">
                  <c:v>2253</c:v>
                </c:pt>
                <c:pt idx="4" formatCode="General">
                  <c:v>2257</c:v>
                </c:pt>
              </c:numCache>
            </c:numRef>
          </c:val>
        </c:ser>
        <c:axId val="67467520"/>
        <c:axId val="67693568"/>
      </c:areaChart>
      <c:catAx>
        <c:axId val="674675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693568"/>
        <c:crosses val="autoZero"/>
        <c:auto val="1"/>
        <c:lblAlgn val="ctr"/>
        <c:lblOffset val="100"/>
      </c:catAx>
      <c:valAx>
        <c:axId val="676935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467520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Профессиональное заболевание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До 45 лет</c:v>
                </c:pt>
                <c:pt idx="1">
                  <c:v>После 45 лет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36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Трудовое увечье</a:t>
            </a:r>
            <a:endParaRPr lang="ru-RU" dirty="0"/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Трудовые увечья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До 45 лет</c:v>
                </c:pt>
                <c:pt idx="1">
                  <c:v>После 45 лет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26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0.73043</cdr:x>
      <cdr:y>0.32584</cdr:y>
    </cdr:from>
    <cdr:to>
      <cdr:x>0.74783</cdr:x>
      <cdr:y>0.34831</cdr:y>
    </cdr:to>
    <cdr:sp macro="" textlink="">
      <cdr:nvSpPr>
        <cdr:cNvPr id="2" name="Овал 1"/>
        <cdr:cNvSpPr/>
      </cdr:nvSpPr>
      <cdr:spPr bwMode="auto">
        <a:xfrm xmlns:a="http://schemas.openxmlformats.org/drawingml/2006/main">
          <a:off x="6048672" y="2088232"/>
          <a:ext cx="144088" cy="14400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0000"/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fld id="{89723802-5B2C-49A4-B5AE-A623317AB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BFF3B5-FAE3-4159-BAEE-2EC4D514CD1F}" type="slidenum">
              <a:rPr lang="ru-RU" altLang="ru-RU" smtClean="0">
                <a:latin typeface="Arial" pitchFamily="34" charset="0"/>
              </a:rPr>
              <a:pPr/>
              <a:t>1</a:t>
            </a:fld>
            <a:endParaRPr lang="ru-RU" altLang="ru-RU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5D953-397C-4CE5-9E99-B0341DF54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93814-0596-4C18-AA3E-CFB4A11F57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6C013-D23D-449C-A2F1-8AF0530B1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F3CB9-157C-4307-880C-56C975BF0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036F-86A8-4BB3-8A60-094BCEFD9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F4DFA-3286-46A1-9625-3889337F5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492C3-9C41-433E-956B-C4B668365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E9535-C930-4A38-9F98-BB5B8D1D7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601EE-2424-4ECB-850B-6C666CC72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437C-0031-4E24-B936-BAB7FEF8E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2FE62-285A-4497-8BBB-1C0F0B9DE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E60C9-E69B-4B94-AA72-60A2F15D1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16EA4B2-3FBA-4A79-B16C-1B3D586B3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2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ransition>
    <p:blinds dir="vert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04813"/>
            <a:ext cx="7705725" cy="44640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latin typeface="Times New Roman" pitchFamily="18" charset="0"/>
              </a:rPr>
              <a:t>Особенности медико-социальной экспертизы лиц, пострадавших в результате несчастных случаев на производстве и профессиональных заболеваний, при наличии нескольких страховых случаев на примере Республики Коми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5229225"/>
            <a:ext cx="6842125" cy="13684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/>
              <a:t>Т.А. Абрамова  В.А. </a:t>
            </a:r>
            <a:r>
              <a:rPr lang="ru-RU" sz="2400" dirty="0" err="1" smtClean="0"/>
              <a:t>Сварич</a:t>
            </a:r>
            <a:endParaRPr lang="ru-RU" sz="2400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543800" cy="1431925"/>
          </a:xfrm>
        </p:spPr>
        <p:txBody>
          <a:bodyPr/>
          <a:lstStyle/>
          <a:p>
            <a:pPr algn="ctr"/>
            <a:r>
              <a:rPr lang="ru-RU" sz="2000" dirty="0" smtClean="0"/>
              <a:t>Статья 3 Федерального закона от 24.07.1998 N 125-ФЗ «Об обязательном социальном страховании от несчастных случаев на производстве и профессиональных заболеваний»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204864"/>
            <a:ext cx="7543800" cy="4114800"/>
          </a:xfrm>
        </p:spPr>
        <p:txBody>
          <a:bodyPr/>
          <a:lstStyle/>
          <a:p>
            <a:endParaRPr lang="ru-RU" sz="2000" dirty="0" smtClean="0"/>
          </a:p>
          <a:p>
            <a:pPr algn="ctr">
              <a:buNone/>
            </a:pPr>
            <a:r>
              <a:rPr lang="ru-RU" sz="2400" dirty="0" smtClean="0"/>
              <a:t>«</a:t>
            </a:r>
            <a:r>
              <a:rPr lang="ru-RU" sz="2400" b="1" dirty="0" smtClean="0">
                <a:solidFill>
                  <a:srgbClr val="00B050"/>
                </a:solidFill>
              </a:rPr>
              <a:t>Страховой случай</a:t>
            </a:r>
            <a:r>
              <a:rPr lang="ru-RU" sz="2400" dirty="0" smtClean="0">
                <a:solidFill>
                  <a:srgbClr val="00B050"/>
                </a:solidFill>
              </a:rPr>
              <a:t> - </a:t>
            </a:r>
            <a:r>
              <a:rPr lang="ru-RU" sz="2400" b="1" dirty="0" smtClean="0">
                <a:solidFill>
                  <a:srgbClr val="00B050"/>
                </a:solidFill>
              </a:rPr>
              <a:t>подтвержденный в установленном порядке факт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повреждения здоровья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smtClean="0"/>
              <a:t>застрахованного вследствие несчастного случая на производстве или профессионального заболевания, который влечет возникновение обязательства страховщика осуществлять обеспечение по страхованию»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WordArt 5" descr="Социальные&#10; выплаты и&#10; льготы&#10;"/>
          <p:cNvSpPr>
            <a:spLocks noChangeArrowheads="1" noChangeShapeType="1" noTextEdit="1"/>
          </p:cNvSpPr>
          <p:nvPr/>
        </p:nvSpPr>
        <p:spPr bwMode="auto">
          <a:xfrm>
            <a:off x="683568" y="548680"/>
            <a:ext cx="2880320" cy="4320480"/>
          </a:xfrm>
          <a:prstGeom prst="rect">
            <a:avLst/>
          </a:prstGeom>
        </p:spPr>
        <p:txBody>
          <a:bodyPr wrap="none" fromWordArt="1">
            <a:prstTxWarp prst="textFadeRight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B050"/>
                </a:solidFill>
                <a:latin typeface="Arial"/>
                <a:cs typeface="Arial"/>
              </a:rPr>
              <a:t>% УПТ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4716463" y="620713"/>
            <a:ext cx="4175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6732588" y="5694363"/>
            <a:ext cx="21605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45 </a:t>
            </a:r>
            <a:r>
              <a:rPr lang="ru-RU" sz="3200" dirty="0">
                <a:solidFill>
                  <a:schemeClr val="bg1"/>
                </a:solidFill>
              </a:rPr>
              <a:t>лет</a:t>
            </a:r>
            <a:r>
              <a:rPr lang="ru-RU" sz="3200" dirty="0"/>
              <a:t> </a:t>
            </a:r>
          </a:p>
        </p:txBody>
      </p:sp>
      <p:pic>
        <p:nvPicPr>
          <p:cNvPr id="31746" name="Picture 2" descr="D:\Общая\неопределенность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/>
      <p:bldP spid="573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20713"/>
            <a:ext cx="7543800" cy="5113337"/>
          </a:xfrm>
        </p:spPr>
        <p:txBody>
          <a:bodyPr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ru-RU" sz="6000" smtClean="0"/>
              <a:t>БЛАГОДАРЮ ЗА ВНИМАНИЕ!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7704" y="0"/>
            <a:ext cx="5688632" cy="7647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Республика Коми</a:t>
            </a:r>
            <a:endParaRPr lang="ru-RU" sz="2400" b="0" dirty="0" smtClean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4313" y="857250"/>
            <a:ext cx="2500312" cy="5380062"/>
          </a:xfrm>
          <a:solidFill>
            <a:srgbClr val="00B050"/>
          </a:solidFill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dirty="0" smtClean="0"/>
              <a:t>Площадь территории</a:t>
            </a:r>
            <a:r>
              <a:rPr lang="ru-RU" sz="1400" dirty="0" smtClean="0"/>
              <a:t> – 416,8 тыс. км</a:t>
            </a:r>
            <a:r>
              <a:rPr lang="ru-RU" sz="1400" baseline="30000" dirty="0" smtClean="0"/>
              <a:t>2</a:t>
            </a:r>
            <a:endParaRPr lang="ru-RU" sz="14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dirty="0" smtClean="0"/>
              <a:t>Протяженность республики</a:t>
            </a:r>
            <a:r>
              <a:rPr lang="ru-RU" sz="1400" dirty="0" smtClean="0"/>
              <a:t>: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с севера на юг - 785 км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с запада на восток - 695 км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с юго-запада на северо-восток - 1275 км 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</a:t>
            </a:r>
            <a:r>
              <a:rPr lang="ru-RU" sz="1400" b="1" dirty="0" smtClean="0"/>
              <a:t>Общая протяженность границ</a:t>
            </a:r>
            <a:r>
              <a:rPr lang="ru-RU" sz="1400" dirty="0" smtClean="0"/>
              <a:t> – 4 415 км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dirty="0" smtClean="0"/>
              <a:t>Численность населения</a:t>
            </a:r>
            <a:r>
              <a:rPr lang="ru-RU" sz="1400" dirty="0" smtClean="0"/>
              <a:t> – 951,2 тыс. человек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</a:t>
            </a:r>
            <a:r>
              <a:rPr lang="ru-RU" sz="1400" b="1" dirty="0" smtClean="0"/>
              <a:t>Административно-территориальное деление</a:t>
            </a:r>
            <a:r>
              <a:rPr lang="ru-RU" sz="1400" dirty="0" smtClean="0"/>
              <a:t>: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- 5 городских округов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- 15 муниципальных районов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- 16 городских поселений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- 175 сельских поселений,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/>
              <a:t>     - 720 сельских населенных пунктов.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sz="1400" dirty="0" smtClean="0"/>
          </a:p>
        </p:txBody>
      </p:sp>
      <p:pic>
        <p:nvPicPr>
          <p:cNvPr id="152585" name="Picture 9" descr="map_g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764704"/>
            <a:ext cx="6116637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Динамика профессиональной заболеваемости</a:t>
            </a:r>
            <a:endParaRPr lang="ru-RU" sz="3600" dirty="0"/>
          </a:p>
        </p:txBody>
      </p:sp>
      <p:graphicFrame>
        <p:nvGraphicFramePr>
          <p:cNvPr id="13316" name="Объект 4"/>
          <p:cNvGraphicFramePr>
            <a:graphicFrameLocks noGrp="1"/>
          </p:cNvGraphicFramePr>
          <p:nvPr>
            <p:ph idx="1"/>
          </p:nvPr>
        </p:nvGraphicFramePr>
        <p:xfrm>
          <a:off x="1016000" y="1930400"/>
          <a:ext cx="7645400" cy="4216400"/>
        </p:xfrm>
        <a:graphic>
          <a:graphicData uri="http://schemas.openxmlformats.org/presentationml/2006/ole">
            <p:oleObj spid="_x0000_s13316" r:id="rId3" imgW="7645047" imgH="4212701" progId="Excel.Sheet.8">
              <p:embed/>
            </p:oleObj>
          </a:graphicData>
        </a:graphic>
      </p:graphicFrame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539552" y="188640"/>
          <a:ext cx="828092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вал 2"/>
          <p:cNvSpPr/>
          <p:nvPr/>
        </p:nvSpPr>
        <p:spPr bwMode="auto">
          <a:xfrm>
            <a:off x="1115616" y="4365104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" name="Овал 3"/>
          <p:cNvSpPr/>
          <p:nvPr/>
        </p:nvSpPr>
        <p:spPr bwMode="auto">
          <a:xfrm>
            <a:off x="2915816" y="3356992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Овал 5"/>
          <p:cNvSpPr/>
          <p:nvPr/>
        </p:nvSpPr>
        <p:spPr bwMode="auto">
          <a:xfrm>
            <a:off x="4716016" y="2924944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" name="Овал 6"/>
          <p:cNvSpPr/>
          <p:nvPr/>
        </p:nvSpPr>
        <p:spPr bwMode="auto">
          <a:xfrm>
            <a:off x="6516216" y="3212976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8" name="Овал 7"/>
          <p:cNvSpPr/>
          <p:nvPr/>
        </p:nvSpPr>
        <p:spPr bwMode="auto">
          <a:xfrm>
            <a:off x="8388424" y="2132856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39552" y="188640"/>
          <a:ext cx="828092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вал 2"/>
          <p:cNvSpPr/>
          <p:nvPr/>
        </p:nvSpPr>
        <p:spPr bwMode="auto">
          <a:xfrm>
            <a:off x="1187624" y="4365104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" name="Овал 4"/>
          <p:cNvSpPr/>
          <p:nvPr/>
        </p:nvSpPr>
        <p:spPr bwMode="auto">
          <a:xfrm>
            <a:off x="2987824" y="2132856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Овал 5"/>
          <p:cNvSpPr/>
          <p:nvPr/>
        </p:nvSpPr>
        <p:spPr bwMode="auto">
          <a:xfrm>
            <a:off x="4788024" y="2276872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" name="Овал 6"/>
          <p:cNvSpPr/>
          <p:nvPr/>
        </p:nvSpPr>
        <p:spPr bwMode="auto">
          <a:xfrm>
            <a:off x="8316416" y="2276872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Возраст пострадавших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899592" y="1844824"/>
          <a:ext cx="40324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860032" y="1844824"/>
          <a:ext cx="396044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543800" cy="1431925"/>
          </a:xfrm>
        </p:spPr>
        <p:txBody>
          <a:bodyPr/>
          <a:lstStyle/>
          <a:p>
            <a:pPr algn="ctr"/>
            <a:r>
              <a:rPr lang="ru-RU" sz="2000" dirty="0" smtClean="0"/>
              <a:t>Правила установления степени утраты профессиональной трудоспособности в результате несчастных случаев на производстве и профессиональных заболеваний, утвержденные постановлением  Правительства РФ от 16.10.2000 №789.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457872"/>
            <a:ext cx="7543800" cy="4400128"/>
          </a:xfrm>
        </p:spPr>
        <p:txBody>
          <a:bodyPr/>
          <a:lstStyle/>
          <a:p>
            <a:r>
              <a:rPr lang="ru-RU" sz="1800" dirty="0" smtClean="0"/>
              <a:t>Статья 14. В случае если у пострадавшего наступила полная утрата профессиональной трудоспособности </a:t>
            </a:r>
            <a:r>
              <a:rPr lang="ru-RU" sz="1800" b="1" dirty="0" smtClean="0">
                <a:solidFill>
                  <a:srgbClr val="00B050"/>
                </a:solidFill>
              </a:rPr>
              <a:t>вследствие резко выраженного нарушения функций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smtClean="0"/>
              <a:t>организма при наличии абсолютных противопоказаний для выполнения любых видов профессиональной деятельности, даже в специально созданных условиях, устанавливается степень утраты профессиональной трудоспособности </a:t>
            </a:r>
            <a:r>
              <a:rPr lang="ru-RU" sz="1800" b="1" dirty="0" smtClean="0">
                <a:solidFill>
                  <a:srgbClr val="00B050"/>
                </a:solidFill>
              </a:rPr>
              <a:t>100</a:t>
            </a:r>
            <a:r>
              <a:rPr lang="ru-RU" sz="1800" dirty="0" smtClean="0"/>
              <a:t> процентов.</a:t>
            </a:r>
          </a:p>
          <a:p>
            <a:r>
              <a:rPr lang="ru-RU" sz="1800" dirty="0" smtClean="0"/>
              <a:t>Статья 15. В случае если пострадавший вследствие </a:t>
            </a:r>
            <a:r>
              <a:rPr lang="ru-RU" sz="1800" b="1" dirty="0" smtClean="0">
                <a:solidFill>
                  <a:srgbClr val="00B050"/>
                </a:solidFill>
              </a:rPr>
              <a:t>выраженного нарушения функций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smtClean="0"/>
              <a:t>организма может выполнять работу лишь в специально созданных условиях, устанавливается степень утраты профессиональной трудоспособности от </a:t>
            </a:r>
            <a:r>
              <a:rPr lang="ru-RU" sz="1800" b="1" dirty="0" smtClean="0">
                <a:solidFill>
                  <a:srgbClr val="00B050"/>
                </a:solidFill>
              </a:rPr>
              <a:t>70 до 90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smtClean="0"/>
              <a:t>процентов.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76672"/>
            <a:ext cx="7543800" cy="6048672"/>
          </a:xfrm>
        </p:spPr>
        <p:txBody>
          <a:bodyPr/>
          <a:lstStyle/>
          <a:p>
            <a:r>
              <a:rPr lang="ru-RU" sz="1800" dirty="0" smtClean="0"/>
              <a:t>Статья 16. В случае если пострадавший вследствие несчастного случая на производстве и профессионального заболевания может в обычных производственных условиях продолжать профессиональную деятельность с выраженным снижением квалификации либо с уменьшением объема выполняемой работы или если он утратил способность продолжать профессиональную деятельность вследствие </a:t>
            </a:r>
            <a:r>
              <a:rPr lang="ru-RU" sz="1800" b="1" dirty="0" smtClean="0">
                <a:solidFill>
                  <a:srgbClr val="00B050"/>
                </a:solidFill>
              </a:rPr>
              <a:t>умеренного нарушения функций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smtClean="0"/>
              <a:t>организма, но может в обычных производственных условиях выполнять профессиональную деятельность более низкой квалификации, устанавливается степень утраты профессиональной трудоспособности от </a:t>
            </a:r>
            <a:r>
              <a:rPr lang="ru-RU" sz="1800" b="1" dirty="0" smtClean="0">
                <a:solidFill>
                  <a:srgbClr val="00B050"/>
                </a:solidFill>
              </a:rPr>
              <a:t>40 до 60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smtClean="0"/>
              <a:t>процентов.</a:t>
            </a:r>
          </a:p>
          <a:p>
            <a:r>
              <a:rPr lang="ru-RU" sz="1800" dirty="0" smtClean="0"/>
              <a:t>Статья 18. Степень утраты профессиональной трудоспособности при повторных несчастных случаях на производстве и профессиональных заболеваниях определяется на момент освидетельствования </a:t>
            </a:r>
            <a:r>
              <a:rPr lang="ru-RU" sz="1800" b="1" dirty="0" smtClean="0">
                <a:solidFill>
                  <a:srgbClr val="00B050"/>
                </a:solidFill>
              </a:rPr>
              <a:t>по каждому из них раздельно</a:t>
            </a:r>
            <a:r>
              <a:rPr lang="ru-RU" sz="1800" dirty="0" smtClean="0"/>
              <a:t>, независимо от того, имели они место в период работы у одного работодателя или разных работодателей, с учетом профессиональных знаний и умений пострадавшего </a:t>
            </a:r>
            <a:r>
              <a:rPr lang="ru-RU" sz="1800" b="1" dirty="0" smtClean="0">
                <a:solidFill>
                  <a:srgbClr val="00B050"/>
                </a:solidFill>
              </a:rPr>
              <a:t>и в целом не может превышать 100 процентов.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Динамика судебной практики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547664" y="1988840"/>
          <a:ext cx="6329826" cy="4501655"/>
        </p:xfrm>
        <a:graphic>
          <a:graphicData uri="http://schemas.openxmlformats.org/drawingml/2006/table">
            <a:tbl>
              <a:tblPr/>
              <a:tblGrid>
                <a:gridCol w="1023615"/>
                <a:gridCol w="1061109"/>
                <a:gridCol w="1061109"/>
                <a:gridCol w="1061109"/>
                <a:gridCol w="1061109"/>
                <a:gridCol w="1061775"/>
              </a:tblGrid>
              <a:tr h="7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7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Новых исков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104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64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Их них по % УПТ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64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В пользу истца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514</Words>
  <Application>Microsoft Office PowerPoint</Application>
  <PresentationFormat>Экран (4:3)</PresentationFormat>
  <Paragraphs>70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Сумерки</vt:lpstr>
      <vt:lpstr>Лист Microsoft Office Excel 97-2003</vt:lpstr>
      <vt:lpstr>Особенности медико-социальной экспертизы лиц, пострадавших в результате несчастных случаев на производстве и профессиональных заболеваний, при наличии нескольких страховых случаев на примере Республики Коми</vt:lpstr>
      <vt:lpstr>Республика Коми</vt:lpstr>
      <vt:lpstr>Динамика профессиональной заболеваемости</vt:lpstr>
      <vt:lpstr>Слайд 4</vt:lpstr>
      <vt:lpstr>Слайд 5</vt:lpstr>
      <vt:lpstr>Возраст пострадавших</vt:lpstr>
      <vt:lpstr>Правила установления степени утраты профессиональной трудоспособности в результате несчастных случаев на производстве и профессиональных заболеваний, утвержденные постановлением  Правительства РФ от 16.10.2000 №789. </vt:lpstr>
      <vt:lpstr>Слайд 8</vt:lpstr>
      <vt:lpstr>Динамика судебной практики </vt:lpstr>
      <vt:lpstr>Статья 3 Федерального закона от 24.07.1998 N 125-ФЗ «Об обязательном социальном страховании от несчастных случаев на производстве и профессиональных заболеваний» </vt:lpstr>
      <vt:lpstr>Слайд 11</vt:lpstr>
      <vt:lpstr>БЛАГОДАРЮ ЗА ВНИМАНИЕ!</vt:lpstr>
    </vt:vector>
  </TitlesOfParts>
  <Company>UIKnown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ЗАКОНОМЕРНОСТИ ВОЗНИКНОВЕНИЯ, КЛИНИЧЕСКОГО ТЕЧЕНИЯ И ИСХОДОВ ПРОФЕССИОНАЛЬНЫХ И НЕПРОФЕССИОНАЛЬНЫХ ЗАБОЛЕВАНИЙ ПЕРИФЕРИЧЕСКОЙ НЕРВНОЙ СИСТЕМЫ У ЖИТЕЛЕЙ КРАЙНЕГО СЕВЕРА И ИХ ПРОФИЛАКТИКА</dc:title>
  <dc:creator>Microsoft Preffered User</dc:creator>
  <cp:lastModifiedBy>user022</cp:lastModifiedBy>
  <cp:revision>187</cp:revision>
  <dcterms:created xsi:type="dcterms:W3CDTF">2006-10-15T06:54:40Z</dcterms:created>
  <dcterms:modified xsi:type="dcterms:W3CDTF">2014-11-14T09:12:29Z</dcterms:modified>
</cp:coreProperties>
</file>