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732" r:id="rId3"/>
  </p:sldMasterIdLst>
  <p:sldIdLst>
    <p:sldId id="433" r:id="rId4"/>
    <p:sldId id="256" r:id="rId5"/>
    <p:sldId id="435" r:id="rId6"/>
    <p:sldId id="434" r:id="rId7"/>
    <p:sldId id="436" r:id="rId8"/>
    <p:sldId id="437" r:id="rId9"/>
    <p:sldId id="438" r:id="rId10"/>
    <p:sldId id="441" r:id="rId11"/>
    <p:sldId id="439" r:id="rId12"/>
    <p:sldId id="440" r:id="rId13"/>
    <p:sldId id="442" r:id="rId14"/>
    <p:sldId id="443" r:id="rId15"/>
    <p:sldId id="449" r:id="rId16"/>
    <p:sldId id="444" r:id="rId17"/>
    <p:sldId id="451" r:id="rId18"/>
    <p:sldId id="450" r:id="rId19"/>
    <p:sldId id="452" r:id="rId20"/>
    <p:sldId id="453" r:id="rId21"/>
    <p:sldId id="445" r:id="rId22"/>
    <p:sldId id="446" r:id="rId23"/>
    <p:sldId id="447" r:id="rId24"/>
    <p:sldId id="448" r:id="rId25"/>
    <p:sldId id="365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4765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6764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37413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146316-6B4A-45C6-9D00-4BCDB356B8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37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A2A0D-EB3D-4169-A646-9202B0732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84DEF-E0A3-478E-91FE-95C151A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D1B57-2306-4A16-BD4E-876DFD848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2C620-9BBD-4F60-9FCE-9D1F3BD92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9E825-AA2B-4AEC-946E-3A3286D54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20B5A-DA34-43F3-B16C-7A2DB47DE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E351-537A-46C8-BD5C-4D233EC11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3785D-CA03-4B39-9DB3-BF83A8FFF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6018-DE65-41E0-B8DD-19C11801B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A8993-DE87-4825-ACF2-42652FCD9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1149B-C187-473A-B866-A8DBC13BD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37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4765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6764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37413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146316-6B4A-45C6-9D00-4BCDB356B8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B4A6AA-6F1F-4705-9550-80BAC989F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8" r:id="rId12"/>
    <p:sldLayoutId id="2147483689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3124200"/>
            <a:ext cx="7467600" cy="6858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072494" cy="1285884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ru-RU" b="1" dirty="0" smtClean="0"/>
              <a:t>Санкт-Петербургский институт усовершенствования врачей-экспертов Минтруда России  </a:t>
            </a:r>
          </a:p>
        </p:txBody>
      </p:sp>
      <p:pic>
        <p:nvPicPr>
          <p:cNvPr id="4" name="Picture 7" descr="институт 00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643050"/>
            <a:ext cx="8643998" cy="5000660"/>
          </a:xfrm>
          <a:prstGeom prst="rect">
            <a:avLst/>
          </a:prstGeom>
          <a:noFill/>
        </p:spPr>
      </p:pic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786578" y="5929330"/>
            <a:ext cx="1511302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 dirty="0"/>
              <a:t>2014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Федеральным законом </a:t>
            </a:r>
            <a:r>
              <a:rPr lang="ru-RU" u="sng" dirty="0" smtClean="0"/>
              <a:t>от 07.07.2003 </a:t>
            </a:r>
            <a:r>
              <a:rPr lang="ru-RU" dirty="0" smtClean="0"/>
              <a:t>№118-ФЗв закон №125-ФЗ «Об обязательном социальном страховании от несчастных случаев на производстве и профессиональных заболеваний» были внесены изменения, согласно которым </a:t>
            </a:r>
            <a:r>
              <a:rPr lang="ru-RU" dirty="0" smtClean="0">
                <a:solidFill>
                  <a:schemeClr val="accent3"/>
                </a:solidFill>
              </a:rPr>
              <a:t>обеспечение пострадавших мягким инвентарём (постельными принадлежностями) и дополнительным питанием были отменены. </a:t>
            </a:r>
          </a:p>
          <a:p>
            <a:endParaRPr lang="ru-RU" dirty="0" smtClean="0">
              <a:solidFill>
                <a:schemeClr val="accent3"/>
              </a:solidFill>
            </a:endParaRPr>
          </a:p>
          <a:p>
            <a:r>
              <a:rPr lang="ru-RU" dirty="0" smtClean="0"/>
              <a:t>РО ФСС требовало </a:t>
            </a:r>
            <a:r>
              <a:rPr lang="ru-RU" u="sng" dirty="0" smtClean="0"/>
              <a:t>исключить</a:t>
            </a:r>
            <a:r>
              <a:rPr lang="ru-RU" dirty="0" smtClean="0"/>
              <a:t> указанные пункты из ПРП гражданина ранее получавшего данные виды возмещения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Мягкий инвентарь и дополнительное питание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Рассматривая указанный иск, судебная коллегия по гражданским делам  суд отмечает, что:«в статье 8 федерального закона №125-ФЗ говорится о том, какие реабилитационные мероприятия подлежат оплате за счёт средств обязательного страхования, </a:t>
            </a:r>
            <a:r>
              <a:rPr lang="ru-RU" b="1" dirty="0" smtClean="0">
                <a:solidFill>
                  <a:schemeClr val="accent3"/>
                </a:solidFill>
              </a:rPr>
              <a:t>но порядок оформления ПРП данным законом не регулируется. </a:t>
            </a:r>
          </a:p>
          <a:p>
            <a:endParaRPr lang="ru-RU" dirty="0" smtClean="0">
              <a:solidFill>
                <a:schemeClr val="accent3"/>
              </a:solidFill>
            </a:endParaRPr>
          </a:p>
          <a:p>
            <a:r>
              <a:rPr lang="ru-RU" dirty="0" smtClean="0"/>
              <a:t>Форма программы реабилитации утверждена Временными критериями определения степени утраты профессиональной трудоспособности в результате несчастных случаев на производстве и профессиональных заболеваний, утверждёнными постановлением Минтруда  РФ от 18.07.2001 №56, а порядок её заполнения инструкцией о порядке заполнения формы программы реабилитации пострадавшего в результате несчастного случая на производстве и профессионального заболевания, которая, в свою очередь, утверждена постановлением Минтруда РФ от 30.01.2002 №5.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В форме ПРП предусмотрены разделы «Дополнительная медицинская помощь», «</a:t>
            </a:r>
            <a:r>
              <a:rPr lang="ru-RU" b="1" u="sng" dirty="0" smtClean="0">
                <a:solidFill>
                  <a:schemeClr val="accent3"/>
                </a:solidFill>
              </a:rPr>
              <a:t>Дополнительное питание», </a:t>
            </a:r>
            <a:r>
              <a:rPr lang="ru-RU" b="1" dirty="0" smtClean="0">
                <a:solidFill>
                  <a:schemeClr val="accent3"/>
                </a:solidFill>
              </a:rPr>
              <a:t>«Лекарственные средства», и «Протезирование и обеспечение приспособлениями, необходимыми пострадавшему для трудовой деятельности и в быту, а также их ремонт».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621510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Федеральным законом от 07.07.2003 №118-ФЗ </a:t>
            </a:r>
            <a:r>
              <a:rPr lang="ru-RU" b="1" u="sng" dirty="0" smtClean="0">
                <a:solidFill>
                  <a:schemeClr val="accent3"/>
                </a:solidFill>
              </a:rPr>
              <a:t>не внесено  </a:t>
            </a:r>
            <a:r>
              <a:rPr lang="ru-RU" b="1" dirty="0" smtClean="0">
                <a:solidFill>
                  <a:schemeClr val="accent3"/>
                </a:solidFill>
              </a:rPr>
              <a:t>каких-либо изменений в форму и порядок заполнения ПРП.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Конституция РФ: </a:t>
            </a:r>
            <a:r>
              <a:rPr lang="ru-RU" b="1" dirty="0" smtClean="0"/>
              <a:t>« каждому гарантируется социальное обеспечение по возрасту, в случае болезни, инвалидности, потери кормильца, для воспитания детей, в иных случаях, установленных законом.»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«…не должны издаваться законы, отменяющие или умаляющие права и свободы человека и гражданина».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Таким образом, </a:t>
            </a:r>
            <a:r>
              <a:rPr lang="ru-RU" b="1" dirty="0" smtClean="0">
                <a:solidFill>
                  <a:schemeClr val="accent3"/>
                </a:solidFill>
              </a:rPr>
              <a:t>вносимые законодательством изменения </a:t>
            </a:r>
            <a:r>
              <a:rPr lang="ru-RU" b="1" u="sng" dirty="0" smtClean="0">
                <a:solidFill>
                  <a:schemeClr val="accent3"/>
                </a:solidFill>
              </a:rPr>
              <a:t>не могут быть направлены на уменьшение объёма </a:t>
            </a:r>
            <a:r>
              <a:rPr lang="ru-RU" b="1" dirty="0" smtClean="0">
                <a:solidFill>
                  <a:schemeClr val="accent3"/>
                </a:solidFill>
              </a:rPr>
              <a:t>социального обеспечения граждан, которым ранее государством гарантировалось обеспечение по страхованию, </a:t>
            </a:r>
            <a:r>
              <a:rPr lang="ru-RU" b="1" dirty="0" smtClean="0"/>
              <a:t>в том числе и виде обеспечения мягким инвентарём и дополнительным питанием, и которые на момент внесения соответствующих изменений </a:t>
            </a:r>
            <a:r>
              <a:rPr lang="ru-RU" b="1" dirty="0" smtClean="0">
                <a:solidFill>
                  <a:srgbClr val="FF0000"/>
                </a:solidFill>
              </a:rPr>
              <a:t>не перестали быть нуждающимися </a:t>
            </a:r>
            <a:r>
              <a:rPr lang="ru-RU" b="1" dirty="0" smtClean="0"/>
              <a:t>в таких видах страхового обеспечения.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4292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При решении вопроса о заполнении разделов ПРП в части определения нуждаемости в дополнительном питании и мягком инвентаре (постельных принадлежностях) </a:t>
            </a:r>
            <a:r>
              <a:rPr lang="ru-RU" b="1" dirty="0" smtClean="0">
                <a:solidFill>
                  <a:schemeClr val="accent3"/>
                </a:solidFill>
              </a:rPr>
              <a:t>следует учитывать факт предоставления данных видов возмещения до вступления в силу Федерального закона от 07.07.2003 №118-ФЗ. </a:t>
            </a:r>
          </a:p>
          <a:p>
            <a:endParaRPr lang="ru-RU" b="1" dirty="0" smtClean="0">
              <a:solidFill>
                <a:schemeClr val="accent3"/>
              </a:solidFill>
            </a:endParaRPr>
          </a:p>
          <a:p>
            <a:r>
              <a:rPr lang="ru-RU" b="1" dirty="0" smtClean="0"/>
              <a:t>Исходя из конституционных принципов, определение нуждаемости в дополнительном питании и мягком инвентаре </a:t>
            </a:r>
            <a:r>
              <a:rPr lang="ru-RU" b="1" dirty="0" smtClean="0">
                <a:solidFill>
                  <a:srgbClr val="FF0000"/>
                </a:solidFill>
              </a:rPr>
              <a:t>должно проводиться в случае сохранения момент освидетельствования медицинских показаний </a:t>
            </a:r>
            <a:r>
              <a:rPr lang="ru-RU" b="1" dirty="0" smtClean="0"/>
              <a:t>и предоставления пострадавшему указанных видов возмещения до 07.07.2003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Судами  были поддержаны учреждения МСЭ, отменявшие решения по обеспечению пострадавших автотранспортом в связи с тем, что имеющиеся у них заболевания </a:t>
            </a:r>
            <a:r>
              <a:rPr lang="ru-RU" b="1" dirty="0" smtClean="0">
                <a:solidFill>
                  <a:srgbClr val="FF0000"/>
                </a:solidFill>
              </a:rPr>
              <a:t>не соответствуют перечню медицинских показаний </a:t>
            </a:r>
            <a:r>
              <a:rPr lang="ru-RU" dirty="0" smtClean="0"/>
              <a:t>на получение инвалидами мотоколясок с ручным управлением, утверждённому Министерством здравоохранения СССР 11.08.1970 с учётом Методических рекомендаций по применению данного перечня  (Приложения № 1 и 2 к приказу Министерства социального обеспечения РСФСР от28.07.1982 №72). Основанием для принятия решения служило заключение судебной медико-социальной экспертизы.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Автотранспорт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Также судом установлено, что действующим законодательством </a:t>
            </a:r>
            <a:r>
              <a:rPr lang="ru-RU" b="1" dirty="0" smtClean="0">
                <a:solidFill>
                  <a:srgbClr val="FF0000"/>
                </a:solidFill>
              </a:rPr>
              <a:t>возможность обеспечения транспортным средством не ставится в зависимость от предоставления этого обеспечения ранее, при этом положения закона основываются </a:t>
            </a:r>
            <a:r>
              <a:rPr lang="ru-RU" b="1" u="sng" dirty="0" smtClean="0">
                <a:solidFill>
                  <a:srgbClr val="FF0000"/>
                </a:solidFill>
              </a:rPr>
              <a:t>на действительной нуждаемости пострадавшего </a:t>
            </a:r>
            <a:r>
              <a:rPr lang="ru-RU" b="1" dirty="0" smtClean="0"/>
              <a:t>по медицинским показаниям на момент освидетельствования в соответствующем социальном обеспечении с целью реабилитации. 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Таким образом, определяющее значение в данном случае имеет </a:t>
            </a:r>
            <a:r>
              <a:rPr lang="ru-RU" b="1" u="sng" dirty="0" smtClean="0">
                <a:solidFill>
                  <a:srgbClr val="FF0000"/>
                </a:solidFill>
              </a:rPr>
              <a:t>наличие оснований для обеспечения транспортным средством именно на момент переосвидетельствования. </a:t>
            </a:r>
          </a:p>
          <a:p>
            <a:endParaRPr lang="ru-RU" b="1" dirty="0" smtClean="0"/>
          </a:p>
          <a:p>
            <a:r>
              <a:rPr lang="ru-RU" b="1" dirty="0" smtClean="0"/>
              <a:t>При этом справки ВК в качестве обоснования для внесения в ПРП нуждаемости в предоставлении </a:t>
            </a:r>
            <a:r>
              <a:rPr lang="ru-RU" b="1" dirty="0" err="1" smtClean="0"/>
              <a:t>спецавтотранспорта</a:t>
            </a:r>
            <a:r>
              <a:rPr lang="ru-RU" b="1" dirty="0" smtClean="0"/>
              <a:t> не рассматриваются в качестве правоустанавливающего документа ( ст. 38 Положения)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«оплата расходов на обеспечение застрахованного лица очередным транспортным средством осуществляется страховщиком по истечении срока эксплуатации предыдущего транспортного средства, расходы на обеспечение которым были оплачены страховщиком, но не чаще 1 раза в 7 лет, на основании решения бюро (главного бюро, федерального бюро) медико-социальной экспертизы о наличии у застрахованного лица </a:t>
            </a:r>
            <a:r>
              <a:rPr lang="ru-RU" b="1" dirty="0" smtClean="0">
                <a:solidFill>
                  <a:srgbClr val="FF0000"/>
                </a:solidFill>
              </a:rPr>
              <a:t>медицинских показаний для получения транспортного средства и отсутствии противопоказаний к его вождению, установленных в результате переосвидетельствования застрахованного лица</a:t>
            </a:r>
            <a:r>
              <a:rPr lang="ru-RU" b="1" dirty="0" smtClean="0"/>
              <a:t>.»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при возникновении спора о наличии противопоказаний к управлению транспортным средством у пострадавших судами  </a:t>
            </a:r>
            <a:r>
              <a:rPr lang="ru-RU" b="1" dirty="0" smtClean="0">
                <a:solidFill>
                  <a:srgbClr val="FF0000"/>
                </a:solidFill>
              </a:rPr>
              <a:t>не ставился вопрос о правомочности бюро МСЭ осуществлять медицинское освидетельствование на предмет наличия </a:t>
            </a:r>
            <a:r>
              <a:rPr lang="ru-RU" b="1" u="sng" dirty="0" smtClean="0">
                <a:solidFill>
                  <a:srgbClr val="FF0000"/>
                </a:solidFill>
              </a:rPr>
              <a:t>медицинских противопоказаний </a:t>
            </a:r>
            <a:r>
              <a:rPr lang="ru-RU" dirty="0" smtClean="0"/>
              <a:t>к управлению транспортным средством,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Постановление Правительства РФ от 16.04.2012 № 291 </a:t>
            </a:r>
          </a:p>
          <a:p>
            <a:pPr>
              <a:buNone/>
            </a:pPr>
            <a:r>
              <a:rPr lang="ru-RU" dirty="0" smtClean="0"/>
              <a:t>«О лицензировании медицинской деятельности (за исключением указанной деятельности, осуществляемой медицинскими организациями и другими организациями, входящими в частную систему здравоохранения, на территории инновационного центра «</a:t>
            </a:r>
            <a:r>
              <a:rPr lang="ru-RU" dirty="0" err="1" smtClean="0"/>
              <a:t>Сколково</a:t>
            </a:r>
            <a:r>
              <a:rPr lang="ru-RU" dirty="0" smtClean="0"/>
              <a:t>»)» (вместе с «Положением о лицензировании медицинской деятельности (за исключением указанной деятельности, осуществляемой медицинскими организациями и другими организациями, входящими в частную систему здравоохранения, на территории инновационного центра «</a:t>
            </a:r>
            <a:r>
              <a:rPr lang="ru-RU" dirty="0" err="1" smtClean="0"/>
              <a:t>Сколково</a:t>
            </a:r>
            <a:r>
              <a:rPr lang="ru-RU" dirty="0" smtClean="0"/>
              <a:t>»)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относится к лицензируемым. 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Таким образом, решение бюро МСЭ о наличии противопоказаний к управлению транспортным средством может быть успешно оспорено пострадавшими.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Поэтому считаем возможным рекомендовать для использования  в практической деятельности  варианты решения указанной проблемы:</a:t>
            </a:r>
          </a:p>
          <a:p>
            <a:pPr>
              <a:buNone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направление пострадавших, в рамках реализации программы дополнительного обследования, в лицензированное медицинское учреждение для прохождения освидетельствования на предмет наличия медицинских противопоказаний к управлению транспортным средством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 самостоятельное получение  учреждениями МСЭ лицензии на вышеуказанный вид деятельности.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устанавливать только показания, а вопрос с противопоказаниями решает ФСС на момент обеспечения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21484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Судебная коллегия по гражданским делам областного суда при отмене решения районного суда области, указывает на </a:t>
            </a:r>
            <a:r>
              <a:rPr lang="ru-RU" b="1" dirty="0" smtClean="0"/>
              <a:t>неправомочность действий суда по отмене разработанной в установленном порядке ПРП. </a:t>
            </a:r>
            <a:r>
              <a:rPr lang="ru-RU" dirty="0" smtClean="0"/>
              <a:t>Если заключение ВК и акт освидетельствования, послужившие основанием для разработки ПРП, никем не оспорены и не признаны незаконными, суд, не имея специальных познаний, не может признать ПРП недействительной.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Полномочия суда в части рассмотрения вопросов связанных с составлением ПРП 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противоречия  </a:t>
            </a:r>
            <a:endParaRPr lang="ru-RU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3124200"/>
            <a:ext cx="7467600" cy="6858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071942"/>
            <a:ext cx="8110566" cy="2786058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М.А. Севастьянов, М.В. Коробов, </a:t>
            </a:r>
          </a:p>
          <a:p>
            <a:r>
              <a:rPr lang="ru-RU" b="1" dirty="0" smtClean="0"/>
              <a:t>О.Н. Владимирова, </a:t>
            </a:r>
          </a:p>
          <a:p>
            <a:r>
              <a:rPr lang="ru-RU" b="1" dirty="0" smtClean="0"/>
              <a:t>ФГБУ ДПО «Санкт-Петербургский институт усовершенствования врачей-экспертов» </a:t>
            </a:r>
          </a:p>
          <a:p>
            <a:endParaRPr lang="ru-RU" b="1" dirty="0" smtClean="0"/>
          </a:p>
          <a:p>
            <a:r>
              <a:rPr lang="ru-RU" b="1" dirty="0" err="1" smtClean="0"/>
              <a:t>Вардосанидзе</a:t>
            </a:r>
            <a:r>
              <a:rPr lang="ru-RU" b="1" dirty="0" smtClean="0"/>
              <a:t> К.В. ФКУ «Главное бюро МСЭ по Санкт-Петербург»</a:t>
            </a:r>
          </a:p>
          <a:p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8597" y="571481"/>
            <a:ext cx="84296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Правоприменительная практика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вопросам обеспечения ТСР пострадавших 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вследствие несчастных случаев на производстве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профессиональных заболеваний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В соответствии со статьёй 46 Конституции РФ </a:t>
            </a:r>
            <a:r>
              <a:rPr lang="ru-RU" b="1" dirty="0" smtClean="0">
                <a:solidFill>
                  <a:srgbClr val="FF0000"/>
                </a:solidFill>
              </a:rPr>
              <a:t>в суд могут быть обжалованы решения, действия или бездействие органов государственной власти</a:t>
            </a:r>
            <a:r>
              <a:rPr lang="ru-RU" dirty="0" smtClean="0"/>
              <a:t>, органов местного самоуправления, общественных объединений и </a:t>
            </a:r>
            <a:r>
              <a:rPr lang="ru-RU" b="1" dirty="0" smtClean="0">
                <a:solidFill>
                  <a:srgbClr val="FF0000"/>
                </a:solidFill>
              </a:rPr>
              <a:t>должностных лиц </a:t>
            </a:r>
            <a:r>
              <a:rPr lang="ru-RU" dirty="0" smtClean="0"/>
              <a:t>и поскольку </a:t>
            </a:r>
            <a:r>
              <a:rPr lang="ru-RU" u="sng" dirty="0" smtClean="0"/>
              <a:t>решения  бюро МСЭ не названы в качестве объекта обжалования</a:t>
            </a:r>
            <a:r>
              <a:rPr lang="ru-RU" dirty="0" smtClean="0"/>
              <a:t> в </a:t>
            </a: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главе 25 ГПК РФ, </a:t>
            </a:r>
            <a:r>
              <a:rPr lang="ru-RU" dirty="0" smtClean="0"/>
              <a:t>они могут быть оспорены только по правилам искового производства».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Судебная коллегия по гражданским делам другого городского суда полагает, что федеральные учреждения медико-социальной экспертизы в силу статьи 8 Федерального закона от 24.11.1995 № 181-ФЗ «О социальной защите инвалидов в Российской Федерации» и положений закона 125-ФЗ </a:t>
            </a:r>
            <a:r>
              <a:rPr lang="ru-RU" b="1" dirty="0" smtClean="0">
                <a:solidFill>
                  <a:srgbClr val="FF0000"/>
                </a:solidFill>
              </a:rPr>
              <a:t>наделены государственно-властными полномочиями в области определения потребности пострадавших </a:t>
            </a:r>
            <a:r>
              <a:rPr lang="ru-RU" dirty="0" smtClean="0"/>
              <a:t>в различных видах социальной защиты, включая разработку ПРП, что </a:t>
            </a:r>
            <a:r>
              <a:rPr lang="ru-RU" b="1" dirty="0" smtClean="0">
                <a:solidFill>
                  <a:srgbClr val="FF0000"/>
                </a:solidFill>
              </a:rPr>
              <a:t>допускает возможность оспаривания в порядке </a:t>
            </a: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Главы 25 ГПК </a:t>
            </a:r>
            <a:r>
              <a:rPr lang="ru-RU" dirty="0" smtClean="0"/>
              <a:t>РФ решений и действий бюро МСЭ, которыми, по мнению гражданина, нарушаются его права на реабилитацию.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 Правоприменительная практика, связанная с обеспечением пострадавших на производстве  ТСР  социально направлена, связана с необходимостью защиты прав пострадавших на наиболее полное страховое возмещение вреда причинённого их здоровью, что полностью согласуется с международными институциональными документами, определяющими общие гуманистические подходы в сфере охраны труда и защиты прав граждан.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ельфи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177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715000"/>
            <a:ext cx="8385048" cy="838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 почтением</a:t>
            </a:r>
            <a:r>
              <a:rPr lang="ru-RU" b="1" dirty="0" smtClean="0">
                <a:solidFill>
                  <a:schemeClr val="bg1"/>
                </a:solidFill>
              </a:rPr>
              <a:t> за внимание!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292080" y="188640"/>
            <a:ext cx="3851920" cy="158417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«Санкт-Петербургский институт усовершенствования врачей-экспертов»  </a:t>
            </a:r>
          </a:p>
          <a:p>
            <a:endParaRPr lang="ru-RU" dirty="0" smtClean="0"/>
          </a:p>
          <a:p>
            <a:pPr algn="ctr"/>
            <a:r>
              <a:rPr lang="ru-RU" dirty="0" smtClean="0"/>
              <a:t>Запросы в Главные бюро МСЭ</a:t>
            </a:r>
          </a:p>
          <a:p>
            <a:endParaRPr lang="ru-RU" dirty="0" smtClean="0"/>
          </a:p>
          <a:p>
            <a:pPr algn="ctr"/>
            <a:r>
              <a:rPr lang="ru-RU" dirty="0" smtClean="0"/>
              <a:t>изучены18 судебных решений и </a:t>
            </a:r>
            <a:r>
              <a:rPr lang="ru-RU" dirty="0" smtClean="0"/>
              <a:t>апелляционных </a:t>
            </a:r>
            <a:r>
              <a:rPr lang="ru-RU" dirty="0" smtClean="0"/>
              <a:t>определений, вынесенных судами различных субъектов Российской Федерации за 2008-2013 годы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 материала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47214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–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предоставления ТСР, не входящих в Федеральный перечень … утвержденный распоряжением Правительства Российской Федерации от 30.12.2005  № 2347-р;</a:t>
            </a:r>
          </a:p>
          <a:p>
            <a:pPr>
              <a:buNone/>
            </a:pPr>
            <a:endParaRPr lang="ru-RU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предоставления  ТСР именно по прямым последствиям страхового случая;</a:t>
            </a:r>
          </a:p>
          <a:p>
            <a:pPr>
              <a:buNone/>
            </a:pPr>
            <a:endParaRPr lang="ru-RU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предоставления видов возмещения ранее существовавших, но впоследствии исключённых из статьи 8 федерального закона 125-ФЗ;</a:t>
            </a:r>
          </a:p>
          <a:p>
            <a:pPr>
              <a:buNone/>
            </a:pPr>
            <a:endParaRPr lang="ru-RU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предоставления автомобилей</a:t>
            </a:r>
          </a:p>
          <a:p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решения в судах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Суды руководствуются </a:t>
            </a:r>
            <a:r>
              <a:rPr lang="ru-RU" b="1" dirty="0" smtClean="0">
                <a:solidFill>
                  <a:srgbClr val="FF0000"/>
                </a:solidFill>
              </a:rPr>
              <a:t>статьёй 33 «Положения об оплате </a:t>
            </a:r>
            <a:r>
              <a:rPr lang="ru-RU" dirty="0" smtClean="0"/>
              <a:t>дополнительных расходов на медицинскую, социальную и профессиональную реабилитацию застрахованных лиц, получивших повреждение здоровья вследствие несчастных случаев на производстве и профессиональных заболеваний» утверждённого постановлением Правительства РФ от 15.05.2006 № 286, </a:t>
            </a:r>
            <a:r>
              <a:rPr lang="ru-RU" b="1" u="sng" dirty="0" smtClean="0">
                <a:solidFill>
                  <a:srgbClr val="FF0000"/>
                </a:solidFill>
              </a:rPr>
              <a:t>в редакции от 27.10.2008 </a:t>
            </a:r>
          </a:p>
          <a:p>
            <a:endParaRPr lang="ru-RU" dirty="0" smtClean="0"/>
          </a:p>
          <a:p>
            <a:r>
              <a:rPr lang="ru-RU" dirty="0" smtClean="0"/>
              <a:t>Данный документ прямо указывают на то, что, </a:t>
            </a:r>
            <a:r>
              <a:rPr lang="ru-RU" b="1" dirty="0" smtClean="0"/>
              <a:t>оплате подлежат расходы на изготовление для застрахованного лица протезов, протезно-ортопедических изделий, </a:t>
            </a:r>
            <a:r>
              <a:rPr lang="ru-RU" b="1" dirty="0" err="1" smtClean="0"/>
              <a:t>ортезов</a:t>
            </a:r>
            <a:r>
              <a:rPr lang="ru-RU" b="1" dirty="0" smtClean="0"/>
              <a:t>, обеспечение его ТСР осуществляется </a:t>
            </a:r>
            <a:r>
              <a:rPr lang="ru-RU" b="1" dirty="0" smtClean="0">
                <a:solidFill>
                  <a:schemeClr val="accent3"/>
                </a:solidFill>
              </a:rPr>
              <a:t>не только исходя из Федерального перечня, но и сверх оного, если это предусмотрено ПРП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ТСР, не входящие в Федеральный перечень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Суд : страховщику предписано обеспечить пострадавшую указанным изделием (оплатить понесённые расходы).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Суд ссылается </a:t>
            </a:r>
            <a:r>
              <a:rPr lang="ru-RU" u="sng" dirty="0" smtClean="0"/>
              <a:t>на отсутствие </a:t>
            </a:r>
            <a:r>
              <a:rPr lang="ru-RU" dirty="0" smtClean="0"/>
              <a:t>в действующем законодательстве </a:t>
            </a:r>
            <a:r>
              <a:rPr lang="ru-RU" u="sng" dirty="0" smtClean="0"/>
              <a:t>ограничений</a:t>
            </a:r>
            <a:r>
              <a:rPr lang="ru-RU" dirty="0" smtClean="0"/>
              <a:t> в части определения конкретного перечня </a:t>
            </a:r>
            <a:r>
              <a:rPr lang="ru-RU" dirty="0" smtClean="0">
                <a:solidFill>
                  <a:schemeClr val="accent3"/>
                </a:solidFill>
              </a:rPr>
              <a:t>изделий медицинского назначения и индивидуального ухода для застрахованных лиц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Данную отсылку нельзя признать абсолютно корректной, поскольку в соответствии с </a:t>
            </a:r>
            <a:r>
              <a:rPr lang="ru-RU" dirty="0" err="1" smtClean="0"/>
              <a:t>ГОСТом</a:t>
            </a:r>
            <a:r>
              <a:rPr lang="ru-RU" dirty="0" smtClean="0"/>
              <a:t> 51079-2006 «Технические средства реабилитации людей с ограничениями жизнедеятельности» </a:t>
            </a:r>
            <a:r>
              <a:rPr lang="ru-RU" dirty="0" err="1" smtClean="0"/>
              <a:t>электро-механические</a:t>
            </a:r>
            <a:r>
              <a:rPr lang="ru-RU" dirty="0" smtClean="0"/>
              <a:t> стиральные машины относятся к ТСР (код 151533)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8259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Автоматическая стиральная машина при экземе хронической распространённой</a:t>
            </a:r>
            <a:endParaRPr lang="ru-RU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507207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 </a:t>
            </a:r>
            <a:r>
              <a:rPr lang="ru-RU" b="1" dirty="0" smtClean="0"/>
              <a:t>Нуждается  </a:t>
            </a:r>
            <a:r>
              <a:rPr lang="ru-RU" b="1" dirty="0" smtClean="0">
                <a:solidFill>
                  <a:schemeClr val="accent3"/>
                </a:solidFill>
              </a:rPr>
              <a:t>постороннем бытовом уходе </a:t>
            </a:r>
            <a:r>
              <a:rPr lang="ru-RU" b="1" dirty="0" smtClean="0"/>
              <a:t>и в случае найма человека для постороннего ухода за истцом на данном лице будет лежать обязанность открывания и закрывания ворот гаража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Доводы истца о том, что в соответствии с законодательством РФ </a:t>
            </a:r>
            <a:r>
              <a:rPr lang="ru-RU" b="1" dirty="0" smtClean="0">
                <a:solidFill>
                  <a:schemeClr val="accent3"/>
                </a:solidFill>
              </a:rPr>
              <a:t>сумма,</a:t>
            </a:r>
            <a:r>
              <a:rPr lang="ru-RU" b="1" dirty="0" smtClean="0"/>
              <a:t> выплачиваемая государством для оплаты услуг лица, осуществляющего уход, является </a:t>
            </a:r>
            <a:r>
              <a:rPr lang="ru-RU" b="1" dirty="0" smtClean="0">
                <a:solidFill>
                  <a:schemeClr val="accent3"/>
                </a:solidFill>
              </a:rPr>
              <a:t>незначительной</a:t>
            </a:r>
            <a:r>
              <a:rPr lang="ru-RU" b="1" dirty="0" smtClean="0"/>
              <a:t> (около 300 рублей в месяц) и не покроет предполагаемых расходов, также </a:t>
            </a:r>
            <a:r>
              <a:rPr lang="ru-RU" b="1" dirty="0" smtClean="0">
                <a:solidFill>
                  <a:schemeClr val="accent3"/>
                </a:solidFill>
              </a:rPr>
              <a:t>не приняты судом во внимание.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 Если стоимость услуг лица, осуществляющего посторонний уход будет превышать сумму, выплачиваемую для этих целей государством, за истцом будет сохранено право предъявления требований о взыскании разницы между стоимостью услуг лица, осуществляющего уход и суммой, выплачиваемой для этих целей государством </a:t>
            </a:r>
            <a:r>
              <a:rPr lang="ru-RU" b="1" dirty="0" smtClean="0">
                <a:solidFill>
                  <a:schemeClr val="accent3"/>
                </a:solidFill>
              </a:rPr>
              <a:t>к </a:t>
            </a:r>
            <a:r>
              <a:rPr lang="ru-RU" b="1" dirty="0" err="1" smtClean="0">
                <a:solidFill>
                  <a:schemeClr val="accent3"/>
                </a:solidFill>
              </a:rPr>
              <a:t>причинителю</a:t>
            </a:r>
            <a:r>
              <a:rPr lang="ru-RU" b="1" dirty="0" smtClean="0">
                <a:solidFill>
                  <a:schemeClr val="accent3"/>
                </a:solidFill>
              </a:rPr>
              <a:t> вреда.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Автоматические ворота для гаража с пультом дистанционного управления и сигнализацией у больного со спинальной травмой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Данное решение не противоречит сущности бытового ухода, </a:t>
            </a:r>
            <a:r>
              <a:rPr lang="ru-RU" dirty="0" smtClean="0"/>
              <a:t>разъяснённой в Письме Минтруда РФ от 16.01.2001 № 305-АО, Минздрава РФ от 18.01.2001 № 2510/562-01-32, ФСС РФ от 18.01.2001 № 02-08/10-133П </a:t>
            </a:r>
            <a:r>
              <a:rPr lang="ru-RU" b="1" dirty="0" smtClean="0"/>
              <a:t>«Об определении нуждаемости пострадавших от несчастных случаев на производстве и профессиональных заболеваний в различных видах ухода и возмещении расходов на их осуществление», 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 «нуждаемость в постороннем бытовом уходе определяется пострадавшим при необходимости выполнения другим лицом бытовых и гигиенических мероприятий при полном или частичном ограничении самообслуживания и наличии физической зависимости, потребность в которых возникает регулярно на длительное  время…»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Страховое обеспечение в виде оплаты дополнительных расходов осуществляется </a:t>
            </a:r>
            <a:r>
              <a:rPr lang="ru-RU" b="1" dirty="0" smtClean="0">
                <a:solidFill>
                  <a:schemeClr val="accent3"/>
                </a:solidFill>
              </a:rPr>
              <a:t>только при наличии прямых последствий </a:t>
            </a:r>
            <a:r>
              <a:rPr lang="ru-RU" dirty="0" smtClean="0"/>
              <a:t>страхового случая (Ст. 8  закона 125-ФЗ).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 Протезирование за счет средств обязательного социального страхования подлежат </a:t>
            </a:r>
            <a:r>
              <a:rPr lang="ru-RU" b="1" dirty="0" smtClean="0"/>
              <a:t>только те зубы истца, которые пострадали в результате производственной травмы</a:t>
            </a:r>
            <a:r>
              <a:rPr lang="ru-RU" dirty="0" smtClean="0"/>
              <a:t>, хотя пострадавший в суде настаивал на внесении в ПРП записи о необходимости протезирования верхней и нижней челюсти целиком.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Только по прямым последствиям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likatny blekit">
  <a:themeElements>
    <a:clrScheme name="Тема Office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318C23"/>
      </a:accent1>
      <a:accent2>
        <a:srgbClr val="3268A6"/>
      </a:accent2>
      <a:accent3>
        <a:srgbClr val="E2FFFF"/>
      </a:accent3>
      <a:accent4>
        <a:srgbClr val="000000"/>
      </a:accent4>
      <a:accent5>
        <a:srgbClr val="ADC5AC"/>
      </a:accent5>
      <a:accent6>
        <a:srgbClr val="2C5E96"/>
      </a:accent6>
      <a:hlink>
        <a:srgbClr val="006E6E"/>
      </a:hlink>
      <a:folHlink>
        <a:srgbClr val="4B46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E2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E2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E2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E2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8096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7387"/>
        </a:accent6>
        <a:hlink>
          <a:srgbClr val="007373"/>
        </a:hlink>
        <a:folHlink>
          <a:srgbClr val="006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18C23"/>
        </a:accent1>
        <a:accent2>
          <a:srgbClr val="3268A6"/>
        </a:accent2>
        <a:accent3>
          <a:srgbClr val="FFFFFF"/>
        </a:accent3>
        <a:accent4>
          <a:srgbClr val="000000"/>
        </a:accent4>
        <a:accent5>
          <a:srgbClr val="ADC5AC"/>
        </a:accent5>
        <a:accent6>
          <a:srgbClr val="2C5E96"/>
        </a:accent6>
        <a:hlink>
          <a:srgbClr val="006E6E"/>
        </a:hlink>
        <a:folHlink>
          <a:srgbClr val="4B4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6B2E"/>
        </a:accent1>
        <a:accent2>
          <a:srgbClr val="007878"/>
        </a:accent2>
        <a:accent3>
          <a:srgbClr val="FFFFFF"/>
        </a:accent3>
        <a:accent4>
          <a:srgbClr val="000000"/>
        </a:accent4>
        <a:accent5>
          <a:srgbClr val="CABAAD"/>
        </a:accent5>
        <a:accent6>
          <a:srgbClr val="006C6C"/>
        </a:accent6>
        <a:hlink>
          <a:srgbClr val="8C3137"/>
        </a:hlink>
        <a:folHlink>
          <a:srgbClr val="802D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26"/>
        </a:accent1>
        <a:accent2>
          <a:srgbClr val="A65832"/>
        </a:accent2>
        <a:accent3>
          <a:srgbClr val="FFFFFF"/>
        </a:accent3>
        <a:accent4>
          <a:srgbClr val="000000"/>
        </a:accent4>
        <a:accent5>
          <a:srgbClr val="C0BFAC"/>
        </a:accent5>
        <a:accent6>
          <a:srgbClr val="964F2C"/>
        </a:accent6>
        <a:hlink>
          <a:srgbClr val="006B6B"/>
        </a:hlink>
        <a:folHlink>
          <a:srgbClr val="644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18</Template>
  <TotalTime>667</TotalTime>
  <Words>1726</Words>
  <Application>Microsoft Office PowerPoint</Application>
  <PresentationFormat>Экран (4:3)</PresentationFormat>
  <Paragraphs>101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delikatny blekit</vt:lpstr>
      <vt:lpstr>1_Default Design</vt:lpstr>
      <vt:lpstr>Открытая</vt:lpstr>
      <vt:lpstr>    </vt:lpstr>
      <vt:lpstr>   </vt:lpstr>
      <vt:lpstr>Сбор материала</vt:lpstr>
      <vt:lpstr>Вопросы для решения в судах</vt:lpstr>
      <vt:lpstr>ТСР, не входящие в Федеральный перечень</vt:lpstr>
      <vt:lpstr>Автоматическая стиральная машина при экземе хронической распространённой</vt:lpstr>
      <vt:lpstr>Автоматические ворота для гаража с пультом дистанционного управления и сигнализацией у больного со спинальной травмой</vt:lpstr>
      <vt:lpstr>Презентация PowerPoint</vt:lpstr>
      <vt:lpstr>Только по прямым последствиям</vt:lpstr>
      <vt:lpstr>Мягкий инвентарь и дополнительное питание</vt:lpstr>
      <vt:lpstr>Презентация PowerPoint</vt:lpstr>
      <vt:lpstr>Презентация PowerPoint</vt:lpstr>
      <vt:lpstr>Презентация PowerPoint</vt:lpstr>
      <vt:lpstr>Автотранспорт</vt:lpstr>
      <vt:lpstr>Презентация PowerPoint</vt:lpstr>
      <vt:lpstr>Презентация PowerPoint</vt:lpstr>
      <vt:lpstr>Презентация PowerPoint</vt:lpstr>
      <vt:lpstr>Презентация PowerPoint</vt:lpstr>
      <vt:lpstr>Полномочия суда в части рассмотрения вопросов связанных с составлением ПРП : противоречия  </vt:lpstr>
      <vt:lpstr>Презентация PowerPoint</vt:lpstr>
      <vt:lpstr>Презентация PowerPoint</vt:lpstr>
      <vt:lpstr>Презентация PowerPoint</vt:lpstr>
      <vt:lpstr>С почтением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индивидуальной адресной поддержки инвалидов и членов их семей в создании доступной среды жизнедеятельности   </dc:title>
  <cp:lastModifiedBy>Учёный секретарь</cp:lastModifiedBy>
  <cp:revision>71</cp:revision>
  <dcterms:modified xsi:type="dcterms:W3CDTF">2015-01-15T11:32:42Z</dcterms:modified>
</cp:coreProperties>
</file>